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51" r:id="rId2"/>
    <p:sldId id="479" r:id="rId3"/>
    <p:sldId id="476" r:id="rId4"/>
    <p:sldId id="477" r:id="rId5"/>
    <p:sldId id="556" r:id="rId6"/>
    <p:sldId id="554" r:id="rId7"/>
    <p:sldId id="557" r:id="rId8"/>
    <p:sldId id="558" r:id="rId9"/>
    <p:sldId id="559" r:id="rId10"/>
    <p:sldId id="560" r:id="rId11"/>
    <p:sldId id="561" r:id="rId12"/>
    <p:sldId id="562" r:id="rId13"/>
    <p:sldId id="563" r:id="rId14"/>
    <p:sldId id="564" r:id="rId15"/>
    <p:sldId id="478" r:id="rId16"/>
    <p:sldId id="480" r:id="rId17"/>
    <p:sldId id="552" r:id="rId18"/>
    <p:sldId id="481" r:id="rId19"/>
    <p:sldId id="482" r:id="rId20"/>
    <p:sldId id="483" r:id="rId21"/>
    <p:sldId id="484" r:id="rId22"/>
    <p:sldId id="541" r:id="rId23"/>
    <p:sldId id="542" r:id="rId24"/>
    <p:sldId id="543" r:id="rId25"/>
    <p:sldId id="545" r:id="rId26"/>
    <p:sldId id="544" r:id="rId27"/>
    <p:sldId id="546" r:id="rId28"/>
    <p:sldId id="548" r:id="rId29"/>
    <p:sldId id="549" r:id="rId30"/>
    <p:sldId id="550" r:id="rId31"/>
    <p:sldId id="551" r:id="rId32"/>
    <p:sldId id="535" r:id="rId33"/>
    <p:sldId id="540" r:id="rId34"/>
    <p:sldId id="491" r:id="rId35"/>
    <p:sldId id="565" r:id="rId36"/>
    <p:sldId id="492" r:id="rId37"/>
    <p:sldId id="493" r:id="rId38"/>
    <p:sldId id="494" r:id="rId39"/>
    <p:sldId id="496" r:id="rId40"/>
    <p:sldId id="497" r:id="rId41"/>
    <p:sldId id="498" r:id="rId42"/>
    <p:sldId id="499" r:id="rId43"/>
    <p:sldId id="500" r:id="rId44"/>
    <p:sldId id="501" r:id="rId45"/>
    <p:sldId id="502" r:id="rId46"/>
    <p:sldId id="503" r:id="rId47"/>
    <p:sldId id="566" r:id="rId48"/>
    <p:sldId id="349" r:id="rId4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FF33"/>
    <a:srgbClr val="FFFF00"/>
    <a:srgbClr val="FFFF99"/>
    <a:srgbClr val="FF3300"/>
    <a:srgbClr val="FFFFCC"/>
    <a:srgbClr val="006600"/>
    <a:srgbClr val="51C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7"/>
    <p:restoredTop sz="94559"/>
  </p:normalViewPr>
  <p:slideViewPr>
    <p:cSldViewPr>
      <p:cViewPr>
        <p:scale>
          <a:sx n="100" d="100"/>
          <a:sy n="100" d="100"/>
        </p:scale>
        <p:origin x="4000" y="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5" d="100"/>
          <a:sy n="35" d="100"/>
        </p:scale>
        <p:origin x="-1506" y="-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5C13ACAE-43D9-2C40-91CC-26A232B927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31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9975055A-6BFD-F944-B79F-3E31B6F0FB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09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0F477-C0D6-7348-9D12-95231E769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D1C0A-B2C4-374B-8CFF-F0EDD4BF8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2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B4876-CFC7-ED4D-ABD4-5522BFBCC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4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DCDA4-94AC-254E-BC86-6A9ED1689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0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04B7E-F6E7-8942-935C-1E8C4C53F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4FAD-0476-C340-9380-D1947AAAD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4061-BD3A-8D47-9DFA-270F2EEA5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9A32C-F5C1-3746-9169-81B25E9AE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A4B43-A48A-A24D-97A5-EE295C8D7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369A9-F077-FD4D-B2A8-7982D8B4E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1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2EEA7-9BD4-E345-A4D8-965E83ED0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9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006600"/>
            </a:gs>
            <a:gs pos="100000">
              <a:srgbClr val="0099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IPP-CNR         IASMA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4F3C4740-7302-FF47-B8D9-EB161DD2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2610" y="2646040"/>
            <a:ext cx="9001001" cy="1143000"/>
          </a:xfrm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chemeClr val="bg1"/>
                </a:solidFill>
                <a:latin typeface="Times New Roman" charset="0"/>
                <a:cs typeface="+mj-cs"/>
              </a:rPr>
              <a:t>Avversità </a:t>
            </a:r>
            <a:r>
              <a:rPr lang="it-IT" sz="3600" b="1" dirty="0" err="1" smtClean="0">
                <a:solidFill>
                  <a:schemeClr val="bg1"/>
                </a:solidFill>
                <a:latin typeface="Times New Roman" charset="0"/>
                <a:cs typeface="+mj-cs"/>
              </a:rPr>
              <a:t>entomatiche</a:t>
            </a:r>
            <a:r>
              <a:rPr lang="it-IT" sz="3600" b="1" dirty="0" smtClean="0">
                <a:solidFill>
                  <a:schemeClr val="bg1"/>
                </a:solidFill>
                <a:latin typeface="Times New Roman" charset="0"/>
                <a:cs typeface="+mj-cs"/>
              </a:rPr>
              <a:t> del nocciolo</a:t>
            </a:r>
            <a:endParaRPr lang="it-IT" sz="3600" b="1" dirty="0">
              <a:solidFill>
                <a:schemeClr val="bg1"/>
              </a:solidFill>
              <a:latin typeface="Times New Roman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1110" y="3633192"/>
            <a:ext cx="9144000" cy="1524000"/>
          </a:xfrm>
        </p:spPr>
        <p:txBody>
          <a:bodyPr/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Times New Roman" charset="0"/>
                <a:cs typeface="+mn-cs"/>
              </a:rPr>
              <a:t>    </a:t>
            </a:r>
            <a:r>
              <a:rPr lang="it-IT" b="1" dirty="0">
                <a:solidFill>
                  <a:srgbClr val="99FF33"/>
                </a:solidFill>
                <a:latin typeface="Times New Roman" charset="0"/>
                <a:cs typeface="+mn-cs"/>
              </a:rPr>
              <a:t>Antonio DE </a:t>
            </a:r>
            <a:r>
              <a:rPr lang="it-IT" b="1" dirty="0" smtClean="0">
                <a:solidFill>
                  <a:srgbClr val="99FF33"/>
                </a:solidFill>
                <a:latin typeface="Times New Roman" charset="0"/>
                <a:cs typeface="+mn-cs"/>
              </a:rPr>
              <a:t>CRISTOFARO</a:t>
            </a:r>
          </a:p>
          <a:p>
            <a:pPr>
              <a:defRPr/>
            </a:pPr>
            <a:r>
              <a:rPr lang="it-IT" b="1" dirty="0" smtClean="0">
                <a:solidFill>
                  <a:srgbClr val="99FF33"/>
                </a:solidFill>
                <a:latin typeface="Times New Roman" charset="0"/>
                <a:cs typeface="+mn-cs"/>
              </a:rPr>
              <a:t>Sonia PETRARCA</a:t>
            </a:r>
            <a:endParaRPr lang="it-IT" b="1" dirty="0">
              <a:solidFill>
                <a:srgbClr val="99FF33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it-IT" b="1" i="1" dirty="0">
                <a:solidFill>
                  <a:schemeClr val="accent2">
                    <a:lumMod val="75000"/>
                  </a:schemeClr>
                </a:solidFill>
                <a:latin typeface="Times New Roman" charset="0"/>
                <a:cs typeface="+mn-cs"/>
              </a:rPr>
              <a:t>Dipartimento </a:t>
            </a:r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  <a:latin typeface="Times New Roman" charset="0"/>
                <a:cs typeface="+mn-cs"/>
              </a:rPr>
              <a:t>Agricoltura, Ambiente e Alimenti</a:t>
            </a:r>
            <a:endParaRPr lang="it-IT" b="1" i="1" dirty="0">
              <a:solidFill>
                <a:schemeClr val="accent2">
                  <a:lumMod val="75000"/>
                </a:schemeClr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it-IT" b="1" dirty="0">
                <a:solidFill>
                  <a:schemeClr val="bg1"/>
                </a:solidFill>
                <a:latin typeface="Times New Roman" charset="0"/>
                <a:cs typeface="+mn-cs"/>
              </a:rPr>
              <a:t>Università degli Studi del Molise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902791" y="6074132"/>
            <a:ext cx="5760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sz="2800" i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Vignanello (</a:t>
            </a:r>
            <a:r>
              <a:rPr lang="it-IT" sz="2800" i="1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VT), 02 </a:t>
            </a:r>
            <a:r>
              <a:rPr lang="it-IT" sz="2800" i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dicembre 2017</a:t>
            </a:r>
          </a:p>
        </p:txBody>
      </p:sp>
      <p:pic>
        <p:nvPicPr>
          <p:cNvPr id="15365" name="Picture 8" descr="LogoCB"/>
          <p:cNvPicPr preferRelativeResize="0">
            <a:picLocks noChangeArrowheads="1"/>
          </p:cNvPicPr>
          <p:nvPr/>
        </p:nvPicPr>
        <p:blipFill>
          <a:blip r:embed="rId2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6651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21" y="116632"/>
            <a:ext cx="4104456" cy="2727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44" y="266651"/>
            <a:ext cx="2007096" cy="2007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12800"/>
            <a:ext cx="7620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8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392488" cy="42484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924944"/>
            <a:ext cx="4399136" cy="38184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90540" y="5157192"/>
            <a:ext cx="2826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Dolycorus </a:t>
            </a:r>
            <a:r>
              <a:rPr lang="it-IT" i="1" dirty="0" err="1">
                <a:solidFill>
                  <a:schemeClr val="bg1"/>
                </a:solidFill>
              </a:rPr>
              <a:t>baccarum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557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140"/>
            <a:ext cx="4757847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7504" y="6165304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>
                <a:solidFill>
                  <a:schemeClr val="bg1"/>
                </a:solidFill>
              </a:rPr>
              <a:t>Rhaphigaster nebulosa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70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388424" cy="586490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333508" y="6197686"/>
            <a:ext cx="2656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Carpocoris </a:t>
            </a:r>
            <a:r>
              <a:rPr lang="it-IT" i="1" dirty="0" err="1">
                <a:solidFill>
                  <a:schemeClr val="bg1"/>
                </a:solidFill>
              </a:rPr>
              <a:t>pudicus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465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6882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131840" y="6165304"/>
            <a:ext cx="2656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Carpocoris </a:t>
            </a:r>
            <a:r>
              <a:rPr lang="it-IT" i="1" dirty="0" err="1">
                <a:solidFill>
                  <a:schemeClr val="bg1"/>
                </a:solidFill>
              </a:rPr>
              <a:t>pudicus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7562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2"/>
            <a:ext cx="8640960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 smtClean="0">
                <a:solidFill>
                  <a:srgbClr val="FFFFFF"/>
                </a:solidFill>
              </a:rPr>
              <a:t>Ciclo biologico</a:t>
            </a:r>
          </a:p>
          <a:p>
            <a:pPr algn="just"/>
            <a:endParaRPr lang="it-IT" sz="1800" dirty="0">
              <a:solidFill>
                <a:srgbClr val="FFFFFF"/>
              </a:solidFill>
            </a:endParaRPr>
          </a:p>
          <a:p>
            <a:pPr algn="just"/>
            <a:r>
              <a:rPr lang="it-IT" sz="1800" i="1" dirty="0" err="1" smtClean="0">
                <a:solidFill>
                  <a:srgbClr val="FFFFFF"/>
                </a:solidFill>
              </a:rPr>
              <a:t>Gonocerus</a:t>
            </a:r>
            <a:r>
              <a:rPr lang="it-IT" sz="1800" i="1" dirty="0" smtClean="0">
                <a:solidFill>
                  <a:srgbClr val="FFFFFF"/>
                </a:solidFill>
              </a:rPr>
              <a:t> </a:t>
            </a:r>
            <a:r>
              <a:rPr lang="it-IT" sz="1800" i="1" dirty="0" err="1" smtClean="0">
                <a:solidFill>
                  <a:srgbClr val="FFFFFF"/>
                </a:solidFill>
              </a:rPr>
              <a:t>acuteangulatus</a:t>
            </a:r>
            <a:r>
              <a:rPr lang="it-IT" sz="1800" i="1" dirty="0" smtClean="0">
                <a:solidFill>
                  <a:srgbClr val="FFFFFF"/>
                </a:solidFill>
              </a:rPr>
              <a:t> </a:t>
            </a:r>
            <a:r>
              <a:rPr lang="it-IT" sz="1800" dirty="0" smtClean="0">
                <a:solidFill>
                  <a:srgbClr val="FF0000"/>
                </a:solidFill>
              </a:rPr>
              <a:t>sverna come adulto</a:t>
            </a:r>
            <a:r>
              <a:rPr lang="it-IT" sz="1800" dirty="0" smtClean="0">
                <a:solidFill>
                  <a:srgbClr val="FFFFFF"/>
                </a:solidFill>
              </a:rPr>
              <a:t> alla base dei cespugli, in screpolature della corteccia o in altri rifugi.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</a:rPr>
              <a:t>In maggio </a:t>
            </a:r>
            <a:r>
              <a:rPr lang="it-IT" sz="1800" dirty="0" smtClean="0">
                <a:solidFill>
                  <a:srgbClr val="FFFFFF"/>
                </a:solidFill>
              </a:rPr>
              <a:t>gli adulti abbandonano i rifugi invernali e raggiungono le piante, dove iniziano a nutrirsi dei frutticini.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</a:rPr>
              <a:t>Le femmine, dopo l'accoppiamento e a partire da giugno, depongono le uova</a:t>
            </a:r>
            <a:r>
              <a:rPr lang="it-IT" sz="1800" dirty="0" smtClean="0">
                <a:solidFill>
                  <a:srgbClr val="FFFFFF"/>
                </a:solidFill>
              </a:rPr>
              <a:t>; queste sono deposte, nel Nocciolo, sulle brattee che proteggono i frutti e sulle foglie, isolatamente o in gruppetti (alcune decine).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</a:rPr>
              <a:t>Dopo circa un paio di settimane fuoriescono le neanidi </a:t>
            </a:r>
            <a:r>
              <a:rPr lang="it-IT" sz="1800" dirty="0" smtClean="0">
                <a:solidFill>
                  <a:srgbClr val="FFFFFF"/>
                </a:solidFill>
              </a:rPr>
              <a:t>che subito attaccano germogli e brattee e successivamente le nocciole; lo sviluppo delle neanidi si completa nel mese successivo.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</a:rPr>
              <a:t>I nuovi adulti in settembre, dopo un periodo di attività, lasciano le piante per cercare i rifugi invernali.</a:t>
            </a:r>
          </a:p>
          <a:p>
            <a:pPr algn="just"/>
            <a:r>
              <a:rPr lang="it-IT" sz="1800" i="1" dirty="0" err="1" smtClean="0">
                <a:solidFill>
                  <a:srgbClr val="FFFFFF"/>
                </a:solidFill>
              </a:rPr>
              <a:t>Gonocerus</a:t>
            </a:r>
            <a:r>
              <a:rPr lang="it-IT" sz="1800" i="1" dirty="0" smtClean="0">
                <a:solidFill>
                  <a:srgbClr val="FFFFFF"/>
                </a:solidFill>
              </a:rPr>
              <a:t> </a:t>
            </a:r>
            <a:r>
              <a:rPr lang="it-IT" sz="1800" i="1" dirty="0" err="1" smtClean="0">
                <a:solidFill>
                  <a:srgbClr val="FFFFFF"/>
                </a:solidFill>
              </a:rPr>
              <a:t>acuteangulatus</a:t>
            </a:r>
            <a:r>
              <a:rPr lang="it-IT" sz="1800" i="1" dirty="0" smtClean="0">
                <a:solidFill>
                  <a:srgbClr val="FFFFFF"/>
                </a:solidFill>
              </a:rPr>
              <a:t> </a:t>
            </a:r>
            <a:r>
              <a:rPr lang="it-IT" sz="1800" dirty="0" smtClean="0">
                <a:solidFill>
                  <a:srgbClr val="FFFFFF"/>
                </a:solidFill>
              </a:rPr>
              <a:t>compie </a:t>
            </a:r>
            <a:r>
              <a:rPr lang="it-IT" sz="1800" dirty="0" smtClean="0">
                <a:solidFill>
                  <a:srgbClr val="FF0000"/>
                </a:solidFill>
              </a:rPr>
              <a:t>una generazione all'anno</a:t>
            </a:r>
            <a:r>
              <a:rPr lang="it-IT" sz="18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endParaRPr lang="it-IT" sz="1800" dirty="0" smtClean="0">
              <a:solidFill>
                <a:srgbClr val="FFFFFF"/>
              </a:solidFill>
            </a:endParaRPr>
          </a:p>
          <a:p>
            <a:pPr algn="just"/>
            <a:r>
              <a:rPr lang="it-IT" sz="1800" dirty="0" smtClean="0">
                <a:solidFill>
                  <a:srgbClr val="FFFFFF"/>
                </a:solidFill>
              </a:rPr>
              <a:t>Lotta</a:t>
            </a:r>
          </a:p>
          <a:p>
            <a:pPr algn="just"/>
            <a:endParaRPr lang="it-IT" sz="1800" dirty="0" smtClean="0">
              <a:solidFill>
                <a:srgbClr val="FFFFFF"/>
              </a:solidFill>
            </a:endParaRPr>
          </a:p>
          <a:p>
            <a:pPr algn="just"/>
            <a:r>
              <a:rPr lang="it-IT" sz="1800" dirty="0" smtClean="0">
                <a:solidFill>
                  <a:srgbClr val="FFFFFF"/>
                </a:solidFill>
              </a:rPr>
              <a:t>La lotta è quasi esclusivamente di tipo agronomico; tuttavia in caso di forti infestazioni si devono effettuare trattamenti chimici.</a:t>
            </a:r>
          </a:p>
          <a:p>
            <a:pPr algn="just"/>
            <a:r>
              <a:rPr lang="it-IT" sz="1800" dirty="0" smtClean="0">
                <a:solidFill>
                  <a:srgbClr val="FFFFFF"/>
                </a:solidFill>
              </a:rPr>
              <a:t>La lotta agronomica consiste nel creare </a:t>
            </a:r>
            <a:r>
              <a:rPr lang="it-IT" sz="1800" dirty="0" smtClean="0">
                <a:solidFill>
                  <a:srgbClr val="FF0000"/>
                </a:solidFill>
              </a:rPr>
              <a:t>falsi rifugi invernali</a:t>
            </a:r>
            <a:r>
              <a:rPr lang="it-IT" sz="1800" dirty="0" smtClean="0">
                <a:solidFill>
                  <a:srgbClr val="FFFFFF"/>
                </a:solidFill>
              </a:rPr>
              <a:t>, lasciando nel noccioleto delle sterpaglie, e bruciarle a fine inverno, prima dell'uscita degli adulti. La lotta chimica si effettua solamente in caso di forti infestazioni; essa consiste in </a:t>
            </a:r>
            <a:r>
              <a:rPr lang="it-IT" sz="1800" dirty="0" smtClean="0">
                <a:solidFill>
                  <a:srgbClr val="FF0000"/>
                </a:solidFill>
              </a:rPr>
              <a:t>trattamenti contro gli adulti che compaiono in maggio-giugno</a:t>
            </a:r>
            <a:r>
              <a:rPr lang="it-IT" sz="1800" dirty="0" smtClean="0">
                <a:solidFill>
                  <a:srgbClr val="FFFFFF"/>
                </a:solidFill>
              </a:rPr>
              <a:t>, e contro le neanidi.</a:t>
            </a:r>
            <a:endParaRPr lang="it-IT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42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118857" cy="31683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44" y="3278569"/>
            <a:ext cx="4682852" cy="34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0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369232"/>
            <a:ext cx="9036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accent6"/>
                </a:solidFill>
              </a:rPr>
              <a:t>Cimice asiatica - </a:t>
            </a:r>
            <a:r>
              <a:rPr lang="it-IT" sz="2000" i="1" dirty="0" smtClean="0">
                <a:solidFill>
                  <a:schemeClr val="accent6"/>
                </a:solidFill>
              </a:rPr>
              <a:t>Halyomorpha halys </a:t>
            </a:r>
            <a:r>
              <a:rPr lang="it-IT" sz="2000" dirty="0" smtClean="0">
                <a:solidFill>
                  <a:schemeClr val="accent6"/>
                </a:solidFill>
              </a:rPr>
              <a:t>Stål, 1855 - (</a:t>
            </a:r>
            <a:r>
              <a:rPr lang="it-IT" sz="2000" dirty="0" err="1" smtClean="0">
                <a:solidFill>
                  <a:schemeClr val="accent6"/>
                </a:solidFill>
              </a:rPr>
              <a:t>Brown</a:t>
            </a:r>
            <a:r>
              <a:rPr lang="it-IT" sz="2000" dirty="0" smtClean="0">
                <a:solidFill>
                  <a:schemeClr val="accent6"/>
                </a:solidFill>
              </a:rPr>
              <a:t> </a:t>
            </a:r>
            <a:r>
              <a:rPr lang="it-IT" sz="2000" dirty="0" err="1" smtClean="0">
                <a:solidFill>
                  <a:schemeClr val="accent6"/>
                </a:solidFill>
              </a:rPr>
              <a:t>Marmorated</a:t>
            </a:r>
            <a:r>
              <a:rPr lang="it-IT" sz="2000" dirty="0" smtClean="0">
                <a:solidFill>
                  <a:schemeClr val="accent6"/>
                </a:solidFill>
              </a:rPr>
              <a:t> </a:t>
            </a:r>
            <a:r>
              <a:rPr lang="it-IT" sz="2000" dirty="0" err="1" smtClean="0">
                <a:solidFill>
                  <a:schemeClr val="accent6"/>
                </a:solidFill>
              </a:rPr>
              <a:t>Stink</a:t>
            </a:r>
            <a:r>
              <a:rPr lang="it-IT" sz="2000" dirty="0" smtClean="0">
                <a:solidFill>
                  <a:schemeClr val="accent6"/>
                </a:solidFill>
              </a:rPr>
              <a:t> Bug)</a:t>
            </a:r>
            <a:r>
              <a:rPr lang="it-IT" sz="2000" dirty="0" smtClean="0">
                <a:solidFill>
                  <a:srgbClr val="99FF33"/>
                </a:solidFill>
              </a:rPr>
              <a:t> </a:t>
            </a:r>
          </a:p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Ordine: Rincoti</a:t>
            </a:r>
          </a:p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Sottordine: Eterotteri</a:t>
            </a:r>
          </a:p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Famiglia: Pentatomidi</a:t>
            </a:r>
          </a:p>
          <a:p>
            <a:pPr algn="just"/>
            <a:endParaRPr lang="it-IT" sz="200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Fruttiferi (melo, pero, pesco, susino, ecc.), vite, piante ortive (pomodoro e altre solanacee), leguminose, cereali, piante ornamentali, </a:t>
            </a:r>
            <a:r>
              <a:rPr lang="it-IT" sz="2000" dirty="0" smtClean="0">
                <a:solidFill>
                  <a:srgbClr val="FF0000"/>
                </a:solidFill>
              </a:rPr>
              <a:t>nocciolo</a:t>
            </a:r>
            <a:r>
              <a:rPr lang="it-IT" sz="20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endParaRPr lang="it-IT" sz="2000" dirty="0" smtClean="0">
              <a:solidFill>
                <a:srgbClr val="FFFFFF"/>
              </a:solidFill>
            </a:endParaRPr>
          </a:p>
          <a:p>
            <a:pPr algn="just"/>
            <a:endParaRPr lang="it-IT" sz="200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dirty="0" smtClean="0">
                <a:solidFill>
                  <a:schemeClr val="accent6"/>
                </a:solidFill>
              </a:rPr>
              <a:t>Specie originaria di Giappone, Cina, penisola coreana e Taiwan. </a:t>
            </a:r>
            <a:r>
              <a:rPr lang="it-IT" sz="2000" dirty="0" smtClean="0">
                <a:solidFill>
                  <a:srgbClr val="FFFFFF"/>
                </a:solidFill>
              </a:rPr>
              <a:t>In Italia, la sua presenza è stata segnalata per la prima volta nel 2012.</a:t>
            </a:r>
          </a:p>
          <a:p>
            <a:pPr algn="just"/>
            <a:endParaRPr lang="it-IT" sz="200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Oltre a causare danni su diverse piante coltivate, è molto fastidiosa anche per l’abitudine di entrare in massa nelle abitazioni per svernare nella stagione autunnale e per la tendenza a raggrupparsi (a differenza della cimice verde </a:t>
            </a:r>
            <a:r>
              <a:rPr lang="it-IT" sz="2000" i="1" dirty="0" err="1" smtClean="0">
                <a:solidFill>
                  <a:srgbClr val="FFFFFF"/>
                </a:solidFill>
              </a:rPr>
              <a:t>Nezara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</a:rPr>
              <a:t>viridula</a:t>
            </a:r>
            <a:r>
              <a:rPr lang="it-IT" sz="2000" dirty="0" smtClean="0">
                <a:solidFill>
                  <a:srgbClr val="FFFFFF"/>
                </a:solidFill>
              </a:rPr>
              <a:t>) in </a:t>
            </a:r>
            <a:r>
              <a:rPr lang="it-IT" sz="2000" dirty="0" smtClean="0">
                <a:solidFill>
                  <a:schemeClr val="accent6"/>
                </a:solidFill>
              </a:rPr>
              <a:t>assembramenti di </a:t>
            </a:r>
            <a:r>
              <a:rPr lang="it-IT" sz="2000" dirty="0" smtClean="0">
                <a:solidFill>
                  <a:schemeClr val="accent6"/>
                </a:solidFill>
              </a:rPr>
              <a:t>diverse decine di individui.</a:t>
            </a:r>
          </a:p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Si tratta di una grossa cimice, di lunghezza superiore al centimetro (da 12 a 17 mm), che somiglia anche ad alcune specie nostrane. In particolare la cimice che più somiglia a questa specie è </a:t>
            </a:r>
            <a:r>
              <a:rPr lang="it-IT" sz="2000" i="1" dirty="0" smtClean="0">
                <a:solidFill>
                  <a:srgbClr val="FFFFFF"/>
                </a:solidFill>
              </a:rPr>
              <a:t>Rhaphigaster nebulosa</a:t>
            </a:r>
            <a:r>
              <a:rPr lang="it-IT" sz="2000" dirty="0" smtClean="0">
                <a:solidFill>
                  <a:srgbClr val="FFFFFF"/>
                </a:solidFill>
              </a:rPr>
              <a:t>, una cimice grigia particolarmente sgradevole </a:t>
            </a:r>
            <a:r>
              <a:rPr lang="it-IT" sz="2000" dirty="0" smtClean="0">
                <a:solidFill>
                  <a:srgbClr val="FFFFFF"/>
                </a:solidFill>
              </a:rPr>
              <a:t>ma in genere poco dannosa. </a:t>
            </a:r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0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1" y="1124744"/>
            <a:ext cx="8886075" cy="40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2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7" y="1412776"/>
            <a:ext cx="889510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36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-27067"/>
            <a:ext cx="885698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 smtClean="0">
                <a:solidFill>
                  <a:srgbClr val="99FF33"/>
                </a:solidFill>
              </a:rPr>
              <a:t>Cimice del nocciolo - </a:t>
            </a:r>
            <a:r>
              <a:rPr lang="it-IT" sz="1800" i="1" dirty="0" err="1" smtClean="0">
                <a:solidFill>
                  <a:srgbClr val="99FF33"/>
                </a:solidFill>
              </a:rPr>
              <a:t>Gonocerus</a:t>
            </a:r>
            <a:r>
              <a:rPr lang="it-IT" sz="1800" i="1" dirty="0" smtClean="0">
                <a:solidFill>
                  <a:srgbClr val="99FF33"/>
                </a:solidFill>
              </a:rPr>
              <a:t> </a:t>
            </a:r>
            <a:r>
              <a:rPr lang="it-IT" sz="1800" i="1" dirty="0" err="1" smtClean="0">
                <a:solidFill>
                  <a:srgbClr val="99FF33"/>
                </a:solidFill>
              </a:rPr>
              <a:t>acuteangulatus</a:t>
            </a:r>
            <a:r>
              <a:rPr lang="it-IT" sz="1800" i="1" dirty="0" smtClean="0">
                <a:solidFill>
                  <a:srgbClr val="99FF33"/>
                </a:solidFill>
              </a:rPr>
              <a:t> </a:t>
            </a:r>
            <a:r>
              <a:rPr lang="it-IT" sz="1800" dirty="0" err="1" smtClean="0">
                <a:solidFill>
                  <a:srgbClr val="99FF33"/>
                </a:solidFill>
              </a:rPr>
              <a:t>Goeze</a:t>
            </a:r>
            <a:endParaRPr lang="it-IT" sz="1800" dirty="0" smtClean="0">
              <a:solidFill>
                <a:srgbClr val="99FF33"/>
              </a:solidFill>
            </a:endParaRPr>
          </a:p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Ordine: Rincoti</a:t>
            </a:r>
          </a:p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Sottordine: Eterotteri</a:t>
            </a:r>
          </a:p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Famiglia: Coroidi</a:t>
            </a:r>
          </a:p>
          <a:p>
            <a:pPr algn="just"/>
            <a:endParaRPr lang="it-IT" sz="1800" dirty="0" smtClean="0">
              <a:solidFill>
                <a:schemeClr val="bg1"/>
              </a:solidFill>
            </a:endParaRPr>
          </a:p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Piante ospiti: Nocciolo, Quercia, Castagno ed altre.</a:t>
            </a:r>
          </a:p>
          <a:p>
            <a:pPr algn="just"/>
            <a:endParaRPr lang="it-IT" sz="1800" dirty="0" smtClean="0">
              <a:solidFill>
                <a:schemeClr val="bg1"/>
              </a:solidFill>
            </a:endParaRPr>
          </a:p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L'insetto adulto ha corpo allungato di colore </a:t>
            </a:r>
            <a:r>
              <a:rPr lang="it-IT" sz="1800" dirty="0" err="1" smtClean="0">
                <a:solidFill>
                  <a:schemeClr val="bg1"/>
                </a:solidFill>
              </a:rPr>
              <a:t>nocciola­brunastro</a:t>
            </a:r>
            <a:r>
              <a:rPr lang="it-IT" sz="1800" dirty="0" smtClean="0">
                <a:solidFill>
                  <a:schemeClr val="bg1"/>
                </a:solidFill>
              </a:rPr>
              <a:t> con la </a:t>
            </a:r>
            <a:r>
              <a:rPr lang="it-IT" sz="1800" dirty="0" smtClean="0">
                <a:solidFill>
                  <a:srgbClr val="99FF33"/>
                </a:solidFill>
              </a:rPr>
              <a:t>parte distale delle ali rugginosa</a:t>
            </a:r>
            <a:r>
              <a:rPr lang="it-IT" sz="1800" dirty="0" smtClean="0">
                <a:solidFill>
                  <a:schemeClr val="bg1"/>
                </a:solidFill>
              </a:rPr>
              <a:t>; il pronoto posteriormente forma </a:t>
            </a:r>
            <a:r>
              <a:rPr lang="it-IT" sz="1800" dirty="0" smtClean="0">
                <a:solidFill>
                  <a:srgbClr val="99FF33"/>
                </a:solidFill>
              </a:rPr>
              <a:t>due processi corniformi</a:t>
            </a:r>
            <a:r>
              <a:rPr lang="it-IT" sz="1800" dirty="0" smtClean="0">
                <a:solidFill>
                  <a:schemeClr val="bg1"/>
                </a:solidFill>
              </a:rPr>
              <a:t>. Nelle neanidi di prima età, il capo ed il torace sono rossastri.</a:t>
            </a:r>
          </a:p>
          <a:p>
            <a:pPr algn="just"/>
            <a:endParaRPr lang="it-IT" sz="1800" dirty="0" smtClean="0">
              <a:solidFill>
                <a:schemeClr val="bg1"/>
              </a:solidFill>
            </a:endParaRPr>
          </a:p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I danni causati alle nocciole sono di due tipi:</a:t>
            </a:r>
          </a:p>
          <a:p>
            <a:pPr algn="just"/>
            <a:endParaRPr lang="it-IT" sz="1800" dirty="0" smtClean="0">
              <a:solidFill>
                <a:schemeClr val="bg1"/>
              </a:solidFill>
            </a:endParaRPr>
          </a:p>
          <a:p>
            <a:pPr algn="just"/>
            <a:r>
              <a:rPr lang="it-IT" sz="1800" dirty="0" smtClean="0">
                <a:solidFill>
                  <a:schemeClr val="accent6"/>
                </a:solidFill>
              </a:rPr>
              <a:t>aborto traumatico o "vuoto": </a:t>
            </a:r>
            <a:r>
              <a:rPr lang="it-IT" sz="1800" dirty="0" smtClean="0">
                <a:solidFill>
                  <a:schemeClr val="bg1"/>
                </a:solidFill>
              </a:rPr>
              <a:t>quando l'attacco avviene sui giovani frutti, tra maggio e giugno. Il danno è determinato dalle punture che inibiscono lo sviluppo dei cotiledoni e devitalizzano il seme; le nocciole sono internamente vuote.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7751"/>
          <a:stretch/>
        </p:blipFill>
        <p:spPr>
          <a:xfrm>
            <a:off x="5978284" y="4581128"/>
            <a:ext cx="2914196" cy="20162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581128"/>
            <a:ext cx="2736304" cy="20417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581128"/>
            <a:ext cx="2664296" cy="20502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124" y="116632"/>
            <a:ext cx="1542356" cy="169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797511"/>
            <a:ext cx="8064896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>
                <a:solidFill>
                  <a:srgbClr val="FFFFFF"/>
                </a:solidFill>
              </a:rPr>
              <a:t>Ciclo biologico</a:t>
            </a:r>
          </a:p>
          <a:p>
            <a:pPr algn="just"/>
            <a:endParaRPr lang="it-IT" sz="2800" dirty="0" smtClean="0">
              <a:solidFill>
                <a:srgbClr val="FFFFFF"/>
              </a:solidFill>
            </a:endParaRPr>
          </a:p>
          <a:p>
            <a:pPr algn="just"/>
            <a:r>
              <a:rPr lang="it-IT" sz="2800" dirty="0" smtClean="0">
                <a:solidFill>
                  <a:srgbClr val="FFFFFF"/>
                </a:solidFill>
              </a:rPr>
              <a:t>In autunno gli adulti si aggregano in massa per svernare presso case ed altri edifici. In primavera si assiste agli spostamenti dai siti di svernamento verso le piante ospiti per alimentarsi.</a:t>
            </a:r>
          </a:p>
          <a:p>
            <a:pPr algn="just"/>
            <a:endParaRPr lang="it-IT" sz="2800" dirty="0">
              <a:solidFill>
                <a:srgbClr val="FFFFFF"/>
              </a:solidFill>
            </a:endParaRPr>
          </a:p>
          <a:p>
            <a:pPr algn="just"/>
            <a:endParaRPr lang="it-IT" sz="2800" dirty="0" smtClean="0">
              <a:solidFill>
                <a:srgbClr val="FFFFFF"/>
              </a:solidFill>
            </a:endParaRPr>
          </a:p>
          <a:p>
            <a:pPr algn="just"/>
            <a:r>
              <a:rPr lang="it-IT" sz="2800" dirty="0" smtClean="0">
                <a:solidFill>
                  <a:srgbClr val="FFFFFF"/>
                </a:solidFill>
              </a:rPr>
              <a:t>Tra fine maggio e agosto si hanno gli accoppiamenti e le </a:t>
            </a:r>
            <a:r>
              <a:rPr lang="it-IT" sz="2800" dirty="0" err="1" smtClean="0">
                <a:solidFill>
                  <a:srgbClr val="FFFFFF"/>
                </a:solidFill>
              </a:rPr>
              <a:t>ovodeposizioni</a:t>
            </a:r>
            <a:r>
              <a:rPr lang="it-IT" sz="2800" dirty="0" smtClean="0">
                <a:solidFill>
                  <a:srgbClr val="FFFFFF"/>
                </a:solidFill>
              </a:rPr>
              <a:t> (250/400 uova per femmina). Nelle regioni temperate si hanno 1-2 generazioni all'anno.</a:t>
            </a:r>
            <a:endParaRPr lang="it-IT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55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60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9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0831" y="5775647"/>
            <a:ext cx="194421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</a:rPr>
              <a:t>p</a:t>
            </a:r>
            <a:r>
              <a:rPr lang="it-IT" dirty="0" smtClean="0">
                <a:solidFill>
                  <a:srgbClr val="FFFFFF"/>
                </a:solidFill>
              </a:rPr>
              <a:t>rima età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8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188640"/>
            <a:ext cx="8676456" cy="65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8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687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60238" y="6237312"/>
            <a:ext cx="230425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FF"/>
                </a:solidFill>
              </a:rPr>
              <a:t>Seconda età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60032" y="6237312"/>
            <a:ext cx="208823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FF"/>
                </a:solidFill>
              </a:rPr>
              <a:t>Quarta età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51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B cat faced peach fru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998538"/>
            <a:ext cx="28987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aSB adult and nymphs on cat faced 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4330700"/>
            <a:ext cx="28987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SB cat faced and fresh injury on pe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544763"/>
            <a:ext cx="28987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79512" y="37073"/>
            <a:ext cx="44644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n-US" sz="2000" dirty="0">
                <a:solidFill>
                  <a:srgbClr val="FFFFFF"/>
                </a:solidFill>
              </a:rPr>
              <a:t>Early season </a:t>
            </a:r>
            <a:r>
              <a:rPr lang="en-US" sz="2000" dirty="0" smtClean="0">
                <a:solidFill>
                  <a:srgbClr val="FFFFFF"/>
                </a:solidFill>
              </a:rPr>
              <a:t>injuries </a:t>
            </a:r>
            <a:r>
              <a:rPr lang="en-US" sz="2000" dirty="0">
                <a:solidFill>
                  <a:srgbClr val="FFFFFF"/>
                </a:solidFill>
              </a:rPr>
              <a:t>on peaches </a:t>
            </a:r>
            <a:r>
              <a:rPr lang="en-US" sz="2000" dirty="0" smtClean="0">
                <a:solidFill>
                  <a:srgbClr val="FFFFFF"/>
                </a:solidFill>
              </a:rPr>
              <a:t>caused </a:t>
            </a:r>
            <a:r>
              <a:rPr lang="en-US" sz="2000" dirty="0">
                <a:solidFill>
                  <a:srgbClr val="FFFFFF"/>
                </a:solidFill>
              </a:rPr>
              <a:t>by a complex of stink bug, plant </a:t>
            </a:r>
            <a:r>
              <a:rPr lang="en-US" sz="2000" dirty="0" smtClean="0">
                <a:solidFill>
                  <a:srgbClr val="FFFFFF"/>
                </a:solidFill>
              </a:rPr>
              <a:t>bug  </a:t>
            </a:r>
            <a:r>
              <a:rPr lang="en-US" sz="2000" dirty="0">
                <a:solidFill>
                  <a:srgbClr val="FFFFFF"/>
                </a:solidFill>
              </a:rPr>
              <a:t>and plum curculio.</a:t>
            </a:r>
          </a:p>
        </p:txBody>
      </p:sp>
      <p:pic>
        <p:nvPicPr>
          <p:cNvPr id="27654" name="Picture 6" descr="SB green peach with injury fres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998538"/>
            <a:ext cx="2954337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SB fresh injury on maturing pea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2544763"/>
            <a:ext cx="29543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44624"/>
            <a:ext cx="3691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</a:rPr>
              <a:t>Fresh stink bug injuries  occurred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during season (May, June, July)</a:t>
            </a:r>
          </a:p>
        </p:txBody>
      </p:sp>
      <p:pic>
        <p:nvPicPr>
          <p:cNvPr id="27657" name="Picture 10" descr="SB green peach with fresh injuri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330700"/>
            <a:ext cx="29781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00963" y="6497638"/>
            <a:ext cx="130651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Greg Krawczyk, 2010</a:t>
            </a:r>
          </a:p>
        </p:txBody>
      </p:sp>
    </p:spTree>
    <p:extLst>
      <p:ext uri="{BB962C8B-B14F-4D97-AF65-F5344CB8AC3E}">
        <p14:creationId xmlns:p14="http://schemas.microsoft.com/office/powerpoint/2010/main" val="11962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B mid season injury on maturing fru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908050"/>
            <a:ext cx="283527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B severely infested fru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741613"/>
            <a:ext cx="283527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SB mid season signs of inju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584700"/>
            <a:ext cx="283527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SB injuried fru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567238"/>
            <a:ext cx="28352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8"/>
          <p:cNvSpPr txBox="1">
            <a:spLocks noChangeArrowheads="1"/>
          </p:cNvSpPr>
          <p:nvPr/>
        </p:nvSpPr>
        <p:spPr bwMode="auto">
          <a:xfrm>
            <a:off x="215242" y="128826"/>
            <a:ext cx="41407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n-US" sz="2000" dirty="0">
                <a:solidFill>
                  <a:srgbClr val="FFFFFF"/>
                </a:solidFill>
              </a:rPr>
              <a:t>Stink bug </a:t>
            </a:r>
            <a:r>
              <a:rPr lang="en-US" sz="2000" dirty="0" smtClean="0">
                <a:solidFill>
                  <a:srgbClr val="FFFFFF"/>
                </a:solidFill>
              </a:rPr>
              <a:t>injuries occurred during </a:t>
            </a:r>
            <a:r>
              <a:rPr lang="en-US" sz="2000" dirty="0">
                <a:solidFill>
                  <a:srgbClr val="FFFFFF"/>
                </a:solidFill>
              </a:rPr>
              <a:t>season (May, June, July</a:t>
            </a:r>
            <a:r>
              <a:rPr lang="en-US" sz="2000" dirty="0" smtClean="0">
                <a:solidFill>
                  <a:srgbClr val="FFFFFF"/>
                </a:solidFill>
              </a:rPr>
              <a:t>) at </a:t>
            </a:r>
            <a:r>
              <a:rPr lang="en-US" sz="2000" dirty="0">
                <a:solidFill>
                  <a:srgbClr val="FFFFFF"/>
                </a:solidFill>
              </a:rPr>
              <a:t>harvest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5292080" y="152400"/>
            <a:ext cx="35283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n-US" sz="2000" dirty="0">
                <a:solidFill>
                  <a:srgbClr val="FFFFFF"/>
                </a:solidFill>
              </a:rPr>
              <a:t>Stink bug injuries  on </a:t>
            </a:r>
            <a:r>
              <a:rPr lang="en-US" sz="2000" dirty="0" smtClean="0">
                <a:solidFill>
                  <a:srgbClr val="FFFFFF"/>
                </a:solidFill>
              </a:rPr>
              <a:t>apples occurred </a:t>
            </a:r>
            <a:r>
              <a:rPr lang="en-US" sz="2000" dirty="0">
                <a:solidFill>
                  <a:srgbClr val="FFFFFF"/>
                </a:solidFill>
              </a:rPr>
              <a:t>during late summer</a:t>
            </a:r>
          </a:p>
        </p:txBody>
      </p:sp>
      <p:pic>
        <p:nvPicPr>
          <p:cNvPr id="28680" name="Picture 10" descr="SB on apple fresh injur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033463"/>
            <a:ext cx="2849562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1" descr="SB apple fresh injury c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741613"/>
            <a:ext cx="28463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00963" y="6497638"/>
            <a:ext cx="130651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Greg Krawczyk, 2010</a:t>
            </a:r>
          </a:p>
        </p:txBody>
      </p:sp>
    </p:spTree>
    <p:extLst>
      <p:ext uri="{BB962C8B-B14F-4D97-AF65-F5344CB8AC3E}">
        <p14:creationId xmlns:p14="http://schemas.microsoft.com/office/powerpoint/2010/main" val="39936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0"/>
            <a:ext cx="6253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B infested apple fruit c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88950"/>
            <a:ext cx="31003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SB injured peach ins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900488"/>
            <a:ext cx="310038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SB damage under the tre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512763"/>
            <a:ext cx="28924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SB grower hand with injured fru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014538"/>
            <a:ext cx="290353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SB injured pear frui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413000"/>
            <a:ext cx="31003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fresh SB injuries on appl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3900488"/>
            <a:ext cx="2903537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00963" y="6497638"/>
            <a:ext cx="130651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Greg Krawczyk, 2010</a:t>
            </a:r>
          </a:p>
        </p:txBody>
      </p:sp>
    </p:spTree>
    <p:extLst>
      <p:ext uri="{BB962C8B-B14F-4D97-AF65-F5344CB8AC3E}">
        <p14:creationId xmlns:p14="http://schemas.microsoft.com/office/powerpoint/2010/main" val="14864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IMGP195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13113"/>
            <a:ext cx="53340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 descr="IMGP195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6288"/>
            <a:ext cx="47244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IMGP197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FFFFFF"/>
                </a:solidFill>
              </a:rPr>
              <a:t>Tomato </a:t>
            </a:r>
            <a:r>
              <a:rPr lang="en-US" sz="2400" b="1" dirty="0" err="1">
                <a:solidFill>
                  <a:srgbClr val="FFFFFF"/>
                </a:solidFill>
              </a:rPr>
              <a:t>Nymphal</a:t>
            </a:r>
            <a:r>
              <a:rPr lang="en-US" sz="2400" b="1" dirty="0">
                <a:solidFill>
                  <a:srgbClr val="FFFFFF"/>
                </a:solidFill>
              </a:rPr>
              <a:t> and Adult Feeding  Early-Mid August 2010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</a:p>
          <a:p>
            <a:r>
              <a:rPr lang="en-US" sz="1000" b="1" dirty="0">
                <a:solidFill>
                  <a:srgbClr val="FFFFFF"/>
                </a:solidFill>
              </a:rPr>
              <a:t>Photos courtesy of Clarissa Mathews, Shepherd Univ. and Ames Herbert, VA Tech. (organic garden)</a:t>
            </a:r>
          </a:p>
        </p:txBody>
      </p:sp>
    </p:spTree>
    <p:extLst>
      <p:ext uri="{BB962C8B-B14F-4D97-AF65-F5344CB8AC3E}">
        <p14:creationId xmlns:p14="http://schemas.microsoft.com/office/powerpoint/2010/main" val="34610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8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520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3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5878"/>
            <a:ext cx="9036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Balanino delle nocciole - </a:t>
            </a:r>
            <a:r>
              <a:rPr lang="it-IT" sz="2000" i="1" dirty="0" smtClean="0">
                <a:solidFill>
                  <a:schemeClr val="bg1"/>
                </a:solidFill>
              </a:rPr>
              <a:t>Curculio </a:t>
            </a:r>
            <a:r>
              <a:rPr lang="it-IT" sz="2000" i="1" dirty="0" err="1" smtClean="0">
                <a:solidFill>
                  <a:schemeClr val="bg1"/>
                </a:solidFill>
              </a:rPr>
              <a:t>nucum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L.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Ordine: Coleotteri</a:t>
            </a: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Sottordine: Polifagi</a:t>
            </a: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Famiglia: Curculionidi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Piante ospiti: Nocciolo, Quercia.</a:t>
            </a: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Identificazione e danno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L'adulto può raggiungere anche 7-10 mm di lunghezza senza il rostro; nelle femmine il rostro, che è sottilissimo, può raggiungere anche la lunghezza del corpo. Nei maschi il rostro è più corto. Il corpo è di colore castano ed è ricoperto da una fitta peluria giallo-grigia. La larva è apoda, carnosa e di forma arcuata; di colore bianchiccio, con il capo ed il protorace nocciola. I danni sono causati soprattutto dagli adulti che si nutrono bucherellando le foglie e praticando, con il rostro, dei forellini nei frutti.</a:t>
            </a: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Le nocciole attaccate possono ammuffire; in ogni caso cascolano precocemente. I semi, in seguito, vengono divorati dalle larve, nate dalle uova deposte internamente al frutto.</a:t>
            </a: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Le perdite possono essere anche molto ingenti.</a:t>
            </a:r>
          </a:p>
        </p:txBody>
      </p:sp>
    </p:spTree>
    <p:extLst>
      <p:ext uri="{BB962C8B-B14F-4D97-AF65-F5344CB8AC3E}">
        <p14:creationId xmlns:p14="http://schemas.microsoft.com/office/powerpoint/2010/main" val="1499043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5878"/>
            <a:ext cx="89289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Ciclo biologico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Il Balanino delle nocciole sverna come larva nel terreno, a circa 20 cm di profondità.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In primavera la larva si impupa e quindi, a partire da aprile-maggio, sfarfallano gli adulti. Gli adulti si portano sulla pianta ed iniziano attivamente a nutrirsi, forando i giovani frutti e le foglie.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Raggiunta la maturità sessuale avviene l'accoppiamento; verso la seconda metà di maggio e giugno le femmine ovidepongono.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Normalmente viene deposto un solo uovo per ogni frutto, praticando, nella nocciola, un foro con il rostro. Le larve nate dopo circa 10 giorni, si nutrono divorando il seme; raggiunta la maturità, dopo circa 30 giorni, abbandonano la nocciola caduta al suolo praticando un foro tondo di uscita; successivamente si interrano per svernare.</a:t>
            </a:r>
          </a:p>
          <a:p>
            <a:pPr algn="just"/>
            <a:endParaRPr lang="it-IT" sz="200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Alcune larve possono rimanere nel terreno e sfarfallare negli anni successivi.</a:t>
            </a: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Il Balanino delle nocciole compie una generazione all'anno.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4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92200"/>
            <a:ext cx="76200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38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3500"/>
            <a:ext cx="762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51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2656"/>
            <a:ext cx="8496944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FFFF"/>
                </a:solidFill>
              </a:rPr>
              <a:t>Lotta agronomica</a:t>
            </a:r>
          </a:p>
          <a:p>
            <a:pPr algn="just"/>
            <a:endParaRPr lang="it-IT" dirty="0" smtClean="0">
              <a:solidFill>
                <a:srgbClr val="FFFFFF"/>
              </a:solidFill>
            </a:endParaRPr>
          </a:p>
          <a:p>
            <a:pPr algn="just"/>
            <a:r>
              <a:rPr lang="it-IT" dirty="0" smtClean="0">
                <a:solidFill>
                  <a:srgbClr val="FFFFFF"/>
                </a:solidFill>
              </a:rPr>
              <a:t>La lotta agronomica consiste essenzialmente in pratiche che tendono a ridurre il potenziale di infestazione come:</a:t>
            </a:r>
          </a:p>
          <a:p>
            <a:pPr marL="342900" indent="-342900" algn="just">
              <a:buFontTx/>
              <a:buChar char="-"/>
            </a:pPr>
            <a:r>
              <a:rPr lang="it-IT" dirty="0" smtClean="0">
                <a:solidFill>
                  <a:srgbClr val="FFFFFF"/>
                </a:solidFill>
              </a:rPr>
              <a:t>la raccolta e la distruzione delle nocciole cadute precocemente, che contengono le larve;</a:t>
            </a:r>
          </a:p>
          <a:p>
            <a:pPr marL="342900" indent="-342900" algn="just">
              <a:buFontTx/>
              <a:buChar char="-"/>
            </a:pPr>
            <a:endParaRPr lang="it-IT" dirty="0" smtClean="0">
              <a:solidFill>
                <a:srgbClr val="FFFFFF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dirty="0" smtClean="0">
                <a:solidFill>
                  <a:srgbClr val="FFFFFF"/>
                </a:solidFill>
              </a:rPr>
              <a:t>effettuare frequenti lavorazioni del terreno allo scopo di disturbare lo svernamento delle larve e renderle più vulnerabili nei confronti dell'azione del clima e degli eventuali nemici naturali.</a:t>
            </a:r>
          </a:p>
          <a:p>
            <a:pPr algn="just"/>
            <a:endParaRPr lang="it-IT" dirty="0" smtClean="0">
              <a:solidFill>
                <a:srgbClr val="FFFFFF"/>
              </a:solidFill>
            </a:endParaRPr>
          </a:p>
          <a:p>
            <a:pPr algn="just"/>
            <a:endParaRPr lang="it-IT" dirty="0" smtClean="0">
              <a:solidFill>
                <a:srgbClr val="FFFFFF"/>
              </a:solidFill>
            </a:endParaRPr>
          </a:p>
          <a:p>
            <a:pPr algn="just"/>
            <a:r>
              <a:rPr lang="it-IT" dirty="0" smtClean="0">
                <a:solidFill>
                  <a:srgbClr val="FFFFFF"/>
                </a:solidFill>
              </a:rPr>
              <a:t>Lotta chimica</a:t>
            </a:r>
          </a:p>
          <a:p>
            <a:pPr algn="just"/>
            <a:endParaRPr lang="it-IT" dirty="0" smtClean="0">
              <a:solidFill>
                <a:srgbClr val="FFFFFF"/>
              </a:solidFill>
            </a:endParaRPr>
          </a:p>
          <a:p>
            <a:pPr algn="just"/>
            <a:r>
              <a:rPr lang="it-IT" dirty="0" smtClean="0">
                <a:solidFill>
                  <a:srgbClr val="FFFFFF"/>
                </a:solidFill>
              </a:rPr>
              <a:t>La lotta chimica è effettuata solo in caso di forti infestazioni; essa consiste in interventi, allo sfarfallamento degli adulti.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51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88640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dirty="0" smtClean="0">
                <a:solidFill>
                  <a:srgbClr val="FFFFFF"/>
                </a:solidFill>
              </a:rPr>
              <a:t>BATTERIOSI</a:t>
            </a:r>
            <a:endParaRPr lang="it-IT" sz="2000" b="0" dirty="0">
              <a:solidFill>
                <a:srgbClr val="FFFFFF"/>
              </a:solidFill>
            </a:endParaRPr>
          </a:p>
          <a:p>
            <a:r>
              <a:rPr lang="it-IT" sz="2000" b="0" dirty="0">
                <a:solidFill>
                  <a:srgbClr val="FFFFFF"/>
                </a:solidFill>
              </a:rPr>
              <a:t>Necrosi batterica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 (</a:t>
            </a:r>
            <a:r>
              <a:rPr lang="it-IT" sz="2000" b="0" i="1" dirty="0" err="1">
                <a:solidFill>
                  <a:srgbClr val="FFFFFF"/>
                </a:solidFill>
              </a:rPr>
              <a:t>Xanthomonas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i="1" dirty="0" smtClean="0">
                <a:solidFill>
                  <a:srgbClr val="FFFFFF"/>
                </a:solidFill>
              </a:rPr>
              <a:t>campestris  </a:t>
            </a:r>
            <a:r>
              <a:rPr lang="it-IT" sz="2000" b="0" i="1" dirty="0" err="1">
                <a:solidFill>
                  <a:srgbClr val="FFFFFF"/>
                </a:solidFill>
              </a:rPr>
              <a:t>pv</a:t>
            </a:r>
            <a:r>
              <a:rPr lang="it-IT" sz="2000" b="0" i="1" dirty="0">
                <a:solidFill>
                  <a:srgbClr val="FFFFFF"/>
                </a:solidFill>
              </a:rPr>
              <a:t>. </a:t>
            </a:r>
            <a:r>
              <a:rPr lang="it-IT" sz="2000" b="0" i="1" dirty="0" err="1">
                <a:solidFill>
                  <a:srgbClr val="FFFFFF"/>
                </a:solidFill>
              </a:rPr>
              <a:t>corylina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dirty="0">
                <a:solidFill>
                  <a:srgbClr val="FFFFFF"/>
                </a:solidFill>
              </a:rPr>
              <a:t>)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Cancro batterico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 (</a:t>
            </a:r>
            <a:r>
              <a:rPr lang="it-IT" sz="2000" b="0" i="1" dirty="0" err="1">
                <a:solidFill>
                  <a:srgbClr val="FFFFFF"/>
                </a:solidFill>
              </a:rPr>
              <a:t>Pseuomonas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i="1" dirty="0" err="1">
                <a:solidFill>
                  <a:srgbClr val="FFFFFF"/>
                </a:solidFill>
              </a:rPr>
              <a:t>syringae</a:t>
            </a:r>
            <a:r>
              <a:rPr lang="it-IT" sz="2000" b="0" i="1" dirty="0">
                <a:solidFill>
                  <a:srgbClr val="FFFFFF"/>
                </a:solidFill>
              </a:rPr>
              <a:t>  </a:t>
            </a:r>
            <a:r>
              <a:rPr lang="it-IT" sz="2000" b="0" i="1" dirty="0" err="1">
                <a:solidFill>
                  <a:srgbClr val="FFFFFF"/>
                </a:solidFill>
              </a:rPr>
              <a:t>pv</a:t>
            </a:r>
            <a:r>
              <a:rPr lang="it-IT" sz="2000" b="0" i="1" dirty="0">
                <a:solidFill>
                  <a:srgbClr val="FFFFFF"/>
                </a:solidFill>
              </a:rPr>
              <a:t>. </a:t>
            </a:r>
            <a:r>
              <a:rPr lang="it-IT" sz="2000" b="0" i="1" dirty="0" err="1">
                <a:solidFill>
                  <a:srgbClr val="FFFFFF"/>
                </a:solidFill>
              </a:rPr>
              <a:t>avellanae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dirty="0">
                <a:solidFill>
                  <a:srgbClr val="FFFFFF"/>
                </a:solidFill>
              </a:rPr>
              <a:t>)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Agronomico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Eliminare gli organi infetti con le operazioni </a:t>
            </a:r>
            <a:r>
              <a:rPr lang="it-IT" sz="2000" b="0" dirty="0" smtClean="0">
                <a:solidFill>
                  <a:srgbClr val="FFFFFF"/>
                </a:solidFill>
              </a:rPr>
              <a:t>di potatura</a:t>
            </a:r>
            <a:r>
              <a:rPr lang="it-IT" sz="2000" b="0" dirty="0">
                <a:solidFill>
                  <a:srgbClr val="FFFFFF"/>
                </a:solidFill>
              </a:rPr>
              <a:t>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Disinfezione degli attrezzi di potatura e dei </a:t>
            </a:r>
            <a:r>
              <a:rPr lang="it-IT" sz="2000" b="0" dirty="0" smtClean="0">
                <a:solidFill>
                  <a:srgbClr val="FFFFFF"/>
                </a:solidFill>
              </a:rPr>
              <a:t>tagli con </a:t>
            </a:r>
            <a:r>
              <a:rPr lang="it-IT" sz="2000" b="0" dirty="0">
                <a:solidFill>
                  <a:srgbClr val="FFFFFF"/>
                </a:solidFill>
              </a:rPr>
              <a:t>solfato di rame o con ipoclorito di sodio </a:t>
            </a:r>
            <a:r>
              <a:rPr lang="it-IT" sz="2000" b="0" dirty="0" smtClean="0">
                <a:solidFill>
                  <a:srgbClr val="FFFFFF"/>
                </a:solidFill>
              </a:rPr>
              <a:t>al 3</a:t>
            </a:r>
            <a:r>
              <a:rPr lang="it-IT" sz="2000" b="0" dirty="0">
                <a:solidFill>
                  <a:srgbClr val="FFFFFF"/>
                </a:solidFill>
              </a:rPr>
              <a:t>%.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Effettuare concimazioni ed irrigazioni equilibrate.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Chimico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Nel caso di accertata presenza e di </a:t>
            </a:r>
            <a:r>
              <a:rPr lang="it-IT" sz="2000" b="0" dirty="0" smtClean="0">
                <a:solidFill>
                  <a:srgbClr val="FFFFFF"/>
                </a:solidFill>
              </a:rPr>
              <a:t>andamenti meteorologici </a:t>
            </a:r>
            <a:r>
              <a:rPr lang="it-IT" sz="2000" b="0" dirty="0">
                <a:solidFill>
                  <a:srgbClr val="FFFFFF"/>
                </a:solidFill>
              </a:rPr>
              <a:t>molto piovosi. Il primo </a:t>
            </a:r>
            <a:r>
              <a:rPr lang="it-IT" sz="2000" b="0" dirty="0" smtClean="0">
                <a:solidFill>
                  <a:srgbClr val="FFFFFF"/>
                </a:solidFill>
              </a:rPr>
              <a:t>intervento ricade </a:t>
            </a:r>
            <a:r>
              <a:rPr lang="it-IT" sz="2000" b="0" dirty="0">
                <a:solidFill>
                  <a:srgbClr val="FFFFFF"/>
                </a:solidFill>
              </a:rPr>
              <a:t>nel periodo compreso tra fine estate-</a:t>
            </a:r>
            <a:r>
              <a:rPr lang="it-IT" sz="2000" b="0" dirty="0" smtClean="0">
                <a:solidFill>
                  <a:srgbClr val="FFFFFF"/>
                </a:solidFill>
              </a:rPr>
              <a:t>inizio autunno</a:t>
            </a:r>
            <a:r>
              <a:rPr lang="it-IT" sz="2000" b="0" dirty="0">
                <a:solidFill>
                  <a:srgbClr val="FFFFFF"/>
                </a:solidFill>
              </a:rPr>
              <a:t>, i successivi </a:t>
            </a:r>
            <a:r>
              <a:rPr lang="it-IT" sz="2000" b="0" dirty="0" smtClean="0">
                <a:solidFill>
                  <a:srgbClr val="FFFFFF"/>
                </a:solidFill>
              </a:rPr>
              <a:t>vanno </a:t>
            </a:r>
            <a:r>
              <a:rPr lang="it-IT" sz="2000" b="0" dirty="0">
                <a:solidFill>
                  <a:srgbClr val="FFFFFF"/>
                </a:solidFill>
              </a:rPr>
              <a:t>cadenzati in </a:t>
            </a:r>
            <a:r>
              <a:rPr lang="it-IT" sz="2000" b="0" dirty="0" smtClean="0">
                <a:solidFill>
                  <a:srgbClr val="FFFFFF"/>
                </a:solidFill>
              </a:rPr>
              <a:t>funzione dell'andamento </a:t>
            </a:r>
            <a:r>
              <a:rPr lang="it-IT" sz="2000" b="0" dirty="0">
                <a:solidFill>
                  <a:srgbClr val="FFFFFF"/>
                </a:solidFill>
              </a:rPr>
              <a:t>meteorologico.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Prodotti </a:t>
            </a:r>
            <a:r>
              <a:rPr lang="it-IT" sz="2000" b="0" dirty="0">
                <a:solidFill>
                  <a:srgbClr val="FFFFFF"/>
                </a:solidFill>
              </a:rPr>
              <a:t>rameici</a:t>
            </a:r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1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929"/>
          <a:stretch/>
        </p:blipFill>
        <p:spPr>
          <a:xfrm>
            <a:off x="1409700" y="337970"/>
            <a:ext cx="6320737" cy="65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dirty="0" smtClean="0">
                <a:solidFill>
                  <a:srgbClr val="FFFFFF"/>
                </a:solidFill>
              </a:rPr>
              <a:t>CRITTOGAME</a:t>
            </a:r>
            <a:endParaRPr lang="it-IT" sz="2000" b="0" dirty="0">
              <a:solidFill>
                <a:srgbClr val="FFFFFF"/>
              </a:solidFill>
            </a:endParaRPr>
          </a:p>
          <a:p>
            <a:r>
              <a:rPr lang="it-IT" sz="2000" b="0" dirty="0">
                <a:solidFill>
                  <a:srgbClr val="FFFFFF"/>
                </a:solidFill>
              </a:rPr>
              <a:t>Mal dello stacco ed </a:t>
            </a:r>
            <a:r>
              <a:rPr lang="it-IT" sz="2000" b="0" dirty="0" smtClean="0">
                <a:solidFill>
                  <a:srgbClr val="FFFFFF"/>
                </a:solidFill>
              </a:rPr>
              <a:t>altre malattie </a:t>
            </a:r>
            <a:r>
              <a:rPr lang="it-IT" sz="2000" b="0" dirty="0">
                <a:solidFill>
                  <a:srgbClr val="FFFFFF"/>
                </a:solidFill>
              </a:rPr>
              <a:t>del </a:t>
            </a:r>
            <a:r>
              <a:rPr lang="it-IT" sz="2000" b="0" dirty="0" smtClean="0">
                <a:solidFill>
                  <a:srgbClr val="FFFFFF"/>
                </a:solidFill>
              </a:rPr>
              <a:t>legno</a:t>
            </a:r>
          </a:p>
          <a:p>
            <a:r>
              <a:rPr lang="it-IT" sz="2000" b="0" dirty="0" smtClean="0">
                <a:solidFill>
                  <a:srgbClr val="FFFFFF"/>
                </a:solidFill>
              </a:rPr>
              <a:t>(</a:t>
            </a:r>
            <a:r>
              <a:rPr lang="it-IT" sz="2000" b="0" i="1" dirty="0" err="1">
                <a:solidFill>
                  <a:srgbClr val="FFFFFF"/>
                </a:solidFill>
              </a:rPr>
              <a:t>Cytospora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i="1" dirty="0" err="1">
                <a:solidFill>
                  <a:srgbClr val="FFFFFF"/>
                </a:solidFill>
              </a:rPr>
              <a:t>corylicola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dirty="0">
                <a:solidFill>
                  <a:srgbClr val="FFFFFF"/>
                </a:solidFill>
              </a:rPr>
              <a:t>)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Agronomico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Sostituire i vecchi impianti debilitati.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Preferire l’allevamento </a:t>
            </a:r>
            <a:r>
              <a:rPr lang="it-IT" sz="2000" b="0" dirty="0" err="1">
                <a:solidFill>
                  <a:srgbClr val="FFFFFF"/>
                </a:solidFill>
              </a:rPr>
              <a:t>monocaule</a:t>
            </a:r>
            <a:r>
              <a:rPr lang="it-IT" sz="2000" b="0" dirty="0">
                <a:solidFill>
                  <a:srgbClr val="FFFFFF"/>
                </a:solidFill>
              </a:rPr>
              <a:t>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Effettuare concimazioni ed irrigazioni equilibrate.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Effettuare un’idonea sistemazione del terreno.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Durante la potatura eliminare col fuoco le parti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infette.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Chimico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In caso di infezioni gravi intervenire a fine </a:t>
            </a:r>
            <a:r>
              <a:rPr lang="it-IT" sz="2000" b="0" dirty="0" smtClean="0">
                <a:solidFill>
                  <a:srgbClr val="FFFFFF"/>
                </a:solidFill>
              </a:rPr>
              <a:t>estate ed </a:t>
            </a:r>
            <a:r>
              <a:rPr lang="it-IT" sz="2000" b="0" dirty="0">
                <a:solidFill>
                  <a:srgbClr val="FFFFFF"/>
                </a:solidFill>
              </a:rPr>
              <a:t>alla ripresa vegetativa.</a:t>
            </a:r>
          </a:p>
          <a:p>
            <a:r>
              <a:rPr lang="it-IT" sz="2000" b="0" dirty="0">
                <a:solidFill>
                  <a:srgbClr val="FFFFFF"/>
                </a:solidFill>
              </a:rPr>
              <a:t>Proteggere con mastici o paste cicatrizzanti i </a:t>
            </a:r>
            <a:r>
              <a:rPr lang="it-IT" sz="2000" b="0" dirty="0" smtClean="0">
                <a:solidFill>
                  <a:srgbClr val="FFFFFF"/>
                </a:solidFill>
              </a:rPr>
              <a:t>tagli o </a:t>
            </a:r>
            <a:r>
              <a:rPr lang="it-IT" sz="2000" b="0" dirty="0">
                <a:solidFill>
                  <a:srgbClr val="FFFFFF"/>
                </a:solidFill>
              </a:rPr>
              <a:t>le ferite più ampie e profonde.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Prodotti </a:t>
            </a:r>
            <a:r>
              <a:rPr lang="it-IT" sz="2000" b="0" dirty="0">
                <a:solidFill>
                  <a:srgbClr val="FFFFFF"/>
                </a:solidFill>
              </a:rPr>
              <a:t>rameici</a:t>
            </a:r>
          </a:p>
          <a:p>
            <a:endParaRPr lang="it-IT" sz="2000" b="0" dirty="0" smtClean="0">
              <a:solidFill>
                <a:srgbClr val="FFFFFF"/>
              </a:solidFill>
            </a:endParaRPr>
          </a:p>
          <a:p>
            <a:r>
              <a:rPr lang="it-IT" sz="2000" b="0" dirty="0" smtClean="0">
                <a:solidFill>
                  <a:srgbClr val="FFFFFF"/>
                </a:solidFill>
              </a:rPr>
              <a:t>Mastici </a:t>
            </a:r>
            <a:r>
              <a:rPr lang="it-IT" sz="2000" b="0" dirty="0">
                <a:solidFill>
                  <a:srgbClr val="FFFFFF"/>
                </a:solidFill>
              </a:rPr>
              <a:t>addizionati </a:t>
            </a:r>
            <a:r>
              <a:rPr lang="it-IT" sz="2000" b="0" dirty="0" smtClean="0">
                <a:solidFill>
                  <a:srgbClr val="FFFFFF"/>
                </a:solidFill>
              </a:rPr>
              <a:t>con prodotti </a:t>
            </a:r>
            <a:r>
              <a:rPr lang="it-IT" sz="2000" b="0" dirty="0">
                <a:solidFill>
                  <a:srgbClr val="FFFFFF"/>
                </a:solidFill>
              </a:rPr>
              <a:t>fungicidi autorizzati.</a:t>
            </a:r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01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88640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 smtClean="0">
                <a:solidFill>
                  <a:srgbClr val="FFFFFF"/>
                </a:solidFill>
              </a:rPr>
              <a:t>Marciumi </a:t>
            </a:r>
            <a:r>
              <a:rPr lang="it-IT" b="0" dirty="0">
                <a:solidFill>
                  <a:srgbClr val="FFFFFF"/>
                </a:solidFill>
              </a:rPr>
              <a:t>radicali</a:t>
            </a:r>
          </a:p>
          <a:p>
            <a:r>
              <a:rPr lang="it-IT" b="0" dirty="0">
                <a:solidFill>
                  <a:srgbClr val="FFFFFF"/>
                </a:solidFill>
              </a:rPr>
              <a:t>(</a:t>
            </a:r>
            <a:r>
              <a:rPr lang="it-IT" b="0" i="1" dirty="0">
                <a:solidFill>
                  <a:srgbClr val="FFFFFF"/>
                </a:solidFill>
              </a:rPr>
              <a:t>Armillaria mellea, </a:t>
            </a:r>
            <a:r>
              <a:rPr lang="it-IT" b="0" i="1" dirty="0" err="1" smtClean="0">
                <a:solidFill>
                  <a:srgbClr val="FFFFFF"/>
                </a:solidFill>
              </a:rPr>
              <a:t>Rosellinia</a:t>
            </a:r>
            <a:r>
              <a:rPr lang="it-IT" b="0" i="1" dirty="0" smtClean="0">
                <a:solidFill>
                  <a:srgbClr val="FFFFFF"/>
                </a:solidFill>
              </a:rPr>
              <a:t> </a:t>
            </a:r>
            <a:r>
              <a:rPr lang="it-IT" b="0" i="1" dirty="0" err="1" smtClean="0">
                <a:solidFill>
                  <a:srgbClr val="FFFFFF"/>
                </a:solidFill>
              </a:rPr>
              <a:t>necatrix</a:t>
            </a:r>
            <a:r>
              <a:rPr lang="it-IT" b="0" dirty="0">
                <a:solidFill>
                  <a:srgbClr val="FFFFFF"/>
                </a:solidFill>
              </a:rPr>
              <a:t>)</a:t>
            </a:r>
          </a:p>
          <a:p>
            <a:endParaRPr lang="it-IT" b="0" dirty="0" smtClean="0">
              <a:solidFill>
                <a:srgbClr val="FFFFFF"/>
              </a:solidFill>
            </a:endParaRPr>
          </a:p>
          <a:p>
            <a:r>
              <a:rPr lang="it-IT" b="0" dirty="0" smtClean="0">
                <a:solidFill>
                  <a:srgbClr val="FFFFFF"/>
                </a:solidFill>
              </a:rPr>
              <a:t>Agronomico</a:t>
            </a:r>
            <a:r>
              <a:rPr lang="it-IT" b="0" dirty="0">
                <a:solidFill>
                  <a:srgbClr val="FFFFFF"/>
                </a:solidFill>
              </a:rPr>
              <a:t>:</a:t>
            </a:r>
          </a:p>
          <a:p>
            <a:r>
              <a:rPr lang="it-IT" b="0" dirty="0">
                <a:solidFill>
                  <a:srgbClr val="FFFFFF"/>
                </a:solidFill>
              </a:rPr>
              <a:t>Effettuare un'idonea sistemazione del terreno.</a:t>
            </a:r>
          </a:p>
          <a:p>
            <a:r>
              <a:rPr lang="it-IT" b="0" dirty="0">
                <a:solidFill>
                  <a:srgbClr val="FFFFFF"/>
                </a:solidFill>
              </a:rPr>
              <a:t>C</a:t>
            </a:r>
            <a:r>
              <a:rPr lang="it-IT" b="0" dirty="0" smtClean="0">
                <a:solidFill>
                  <a:srgbClr val="FFFFFF"/>
                </a:solidFill>
              </a:rPr>
              <a:t>oncimazioni </a:t>
            </a:r>
            <a:r>
              <a:rPr lang="it-IT" b="0" dirty="0">
                <a:solidFill>
                  <a:srgbClr val="FFFFFF"/>
                </a:solidFill>
              </a:rPr>
              <a:t>azotate ed </a:t>
            </a:r>
            <a:r>
              <a:rPr lang="it-IT" b="0" dirty="0" smtClean="0">
                <a:solidFill>
                  <a:srgbClr val="FFFFFF"/>
                </a:solidFill>
              </a:rPr>
              <a:t>organiche limitate</a:t>
            </a:r>
            <a:r>
              <a:rPr lang="it-IT" b="0" dirty="0">
                <a:solidFill>
                  <a:srgbClr val="FFFFFF"/>
                </a:solidFill>
              </a:rPr>
              <a:t>.</a:t>
            </a:r>
          </a:p>
          <a:p>
            <a:r>
              <a:rPr lang="it-IT" b="0" dirty="0">
                <a:solidFill>
                  <a:srgbClr val="FFFFFF"/>
                </a:solidFill>
              </a:rPr>
              <a:t>Rimuovere tutte le piante e tutte le radici </a:t>
            </a:r>
            <a:r>
              <a:rPr lang="it-IT" b="0" dirty="0" smtClean="0">
                <a:solidFill>
                  <a:srgbClr val="FFFFFF"/>
                </a:solidFill>
              </a:rPr>
              <a:t>infettate dal patogeno.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068960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21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504" y="0"/>
            <a:ext cx="568863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FITOFAGI</a:t>
            </a:r>
            <a:endParaRPr lang="it-IT" sz="2000" b="0" dirty="0">
              <a:solidFill>
                <a:srgbClr val="FFFFFF"/>
              </a:solidFill>
            </a:endParaRPr>
          </a:p>
          <a:p>
            <a:pPr algn="just"/>
            <a:r>
              <a:rPr lang="it-IT" sz="2000" b="0" dirty="0" err="1">
                <a:solidFill>
                  <a:srgbClr val="FFFFFF"/>
                </a:solidFill>
              </a:rPr>
              <a:t>Eriofide</a:t>
            </a:r>
            <a:r>
              <a:rPr lang="it-IT" sz="2000" b="0" dirty="0">
                <a:solidFill>
                  <a:srgbClr val="FFFFFF"/>
                </a:solidFill>
              </a:rPr>
              <a:t> delle gemme</a:t>
            </a: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(</a:t>
            </a:r>
            <a:r>
              <a:rPr lang="it-IT" sz="2000" b="0" i="1" dirty="0" err="1">
                <a:solidFill>
                  <a:srgbClr val="FFFFFF"/>
                </a:solidFill>
              </a:rPr>
              <a:t>Phytoptus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i="1" dirty="0" err="1">
                <a:solidFill>
                  <a:srgbClr val="FFFFFF"/>
                </a:solidFill>
              </a:rPr>
              <a:t>avellanae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dirty="0">
                <a:solidFill>
                  <a:srgbClr val="FFFFFF"/>
                </a:solidFill>
              </a:rPr>
              <a:t>)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Agronomico: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Scegliere cultivar meno suscettibili (es</a:t>
            </a:r>
            <a:r>
              <a:rPr lang="it-IT" sz="2000" b="0" dirty="0" smtClean="0">
                <a:solidFill>
                  <a:srgbClr val="FFFFFF"/>
                </a:solidFill>
              </a:rPr>
              <a:t>. </a:t>
            </a:r>
            <a:r>
              <a:rPr lang="it-IT" sz="2000" b="0" dirty="0" err="1" smtClean="0">
                <a:solidFill>
                  <a:srgbClr val="FFFFFF"/>
                </a:solidFill>
              </a:rPr>
              <a:t>Mortarella</a:t>
            </a:r>
            <a:r>
              <a:rPr lang="it-IT" sz="2000" b="0" dirty="0">
                <a:solidFill>
                  <a:srgbClr val="FFFFFF"/>
                </a:solidFill>
              </a:rPr>
              <a:t>).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Campionamento</a:t>
            </a:r>
            <a:r>
              <a:rPr lang="it-IT" sz="2000" b="0" dirty="0">
                <a:solidFill>
                  <a:srgbClr val="FFFFFF"/>
                </a:solidFill>
              </a:rPr>
              <a:t>: vanno esaminati alla </a:t>
            </a:r>
            <a:r>
              <a:rPr lang="it-IT" sz="2000" b="0" dirty="0" smtClean="0">
                <a:solidFill>
                  <a:srgbClr val="FFFFFF"/>
                </a:solidFill>
              </a:rPr>
              <a:t>ripresa vegetativa </a:t>
            </a:r>
            <a:r>
              <a:rPr lang="it-IT" sz="2000" b="0" dirty="0">
                <a:solidFill>
                  <a:srgbClr val="FFFFFF"/>
                </a:solidFill>
              </a:rPr>
              <a:t>4 rami/pianta sul 10% delle </a:t>
            </a:r>
            <a:r>
              <a:rPr lang="it-IT" sz="2000" b="0" dirty="0" smtClean="0">
                <a:solidFill>
                  <a:srgbClr val="FFFFFF"/>
                </a:solidFill>
              </a:rPr>
              <a:t>piante presenti </a:t>
            </a:r>
            <a:r>
              <a:rPr lang="it-IT" sz="2000" b="0" dirty="0">
                <a:solidFill>
                  <a:srgbClr val="FFFFFF"/>
                </a:solidFill>
              </a:rPr>
              <a:t>in un ettaro, conteggiando il numero </a:t>
            </a:r>
            <a:r>
              <a:rPr lang="it-IT" sz="2000" b="0" dirty="0" smtClean="0">
                <a:solidFill>
                  <a:srgbClr val="FFFFFF"/>
                </a:solidFill>
              </a:rPr>
              <a:t>di gemme </a:t>
            </a:r>
            <a:r>
              <a:rPr lang="it-IT" sz="2000" b="0" dirty="0">
                <a:solidFill>
                  <a:srgbClr val="FFFFFF"/>
                </a:solidFill>
              </a:rPr>
              <a:t>infestate sul totale delle gemme presenti.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Chimico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soglia </a:t>
            </a:r>
            <a:r>
              <a:rPr lang="it-IT" sz="2000" b="0" dirty="0">
                <a:solidFill>
                  <a:srgbClr val="FFFFFF"/>
                </a:solidFill>
              </a:rPr>
              <a:t>di intervento: 15-20% delle </a:t>
            </a:r>
            <a:r>
              <a:rPr lang="it-IT" sz="2000" b="0" dirty="0" smtClean="0">
                <a:solidFill>
                  <a:srgbClr val="FFFFFF"/>
                </a:solidFill>
              </a:rPr>
              <a:t>gemme infestate; intervenire </a:t>
            </a:r>
            <a:r>
              <a:rPr lang="it-IT" sz="2000" b="0" dirty="0">
                <a:solidFill>
                  <a:srgbClr val="FFFFFF"/>
                </a:solidFill>
              </a:rPr>
              <a:t>nel momento in cui si ha </a:t>
            </a:r>
            <a:r>
              <a:rPr lang="it-IT" sz="2000" b="0" dirty="0" smtClean="0">
                <a:solidFill>
                  <a:srgbClr val="FFFFFF"/>
                </a:solidFill>
              </a:rPr>
              <a:t>la migrazione </a:t>
            </a:r>
            <a:r>
              <a:rPr lang="it-IT" sz="2000" b="0" dirty="0">
                <a:solidFill>
                  <a:srgbClr val="FFFFFF"/>
                </a:solidFill>
              </a:rPr>
              <a:t>dell’acaro dalle gemme </a:t>
            </a:r>
            <a:r>
              <a:rPr lang="it-IT" sz="2000" b="0" dirty="0" smtClean="0">
                <a:solidFill>
                  <a:srgbClr val="FFFFFF"/>
                </a:solidFill>
              </a:rPr>
              <a:t>infestate verso </a:t>
            </a:r>
            <a:r>
              <a:rPr lang="it-IT" sz="2000" b="0" dirty="0">
                <a:solidFill>
                  <a:srgbClr val="FFFFFF"/>
                </a:solidFill>
              </a:rPr>
              <a:t>quelle sane; quando i nuovi germogli </a:t>
            </a:r>
            <a:r>
              <a:rPr lang="it-IT" sz="2000" b="0" dirty="0" smtClean="0">
                <a:solidFill>
                  <a:srgbClr val="FFFFFF"/>
                </a:solidFill>
              </a:rPr>
              <a:t>hanno 3</a:t>
            </a:r>
            <a:r>
              <a:rPr lang="it-IT" sz="2000" b="0" dirty="0">
                <a:solidFill>
                  <a:srgbClr val="FFFFFF"/>
                </a:solidFill>
              </a:rPr>
              <a:t>-4 foglie completamente svolte.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Zolfo</a:t>
            </a:r>
            <a:endParaRPr lang="it-IT" sz="2000" b="0" dirty="0">
              <a:solidFill>
                <a:srgbClr val="FFFFFF"/>
              </a:solidFill>
            </a:endParaRP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Olio minerale (1)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(1) Si consiglia di non intervenire dopo la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fase di gemma gonfia.</a:t>
            </a:r>
            <a:endParaRPr lang="it-IT" sz="2000" dirty="0">
              <a:solidFill>
                <a:srgbClr val="FFFF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04664"/>
            <a:ext cx="3289300" cy="2463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21088"/>
            <a:ext cx="3311860" cy="22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80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2"/>
            <a:ext cx="453650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b="0" dirty="0" smtClean="0">
                <a:solidFill>
                  <a:srgbClr val="FFFFFF"/>
                </a:solidFill>
              </a:rPr>
              <a:t>Balanino</a:t>
            </a:r>
            <a:endParaRPr lang="it-IT" sz="1800" b="0" dirty="0">
              <a:solidFill>
                <a:srgbClr val="FFFFFF"/>
              </a:solidFill>
            </a:endParaRPr>
          </a:p>
          <a:p>
            <a:pPr algn="just"/>
            <a:r>
              <a:rPr lang="it-IT" sz="1800" b="0" dirty="0">
                <a:solidFill>
                  <a:srgbClr val="FFFFFF"/>
                </a:solidFill>
              </a:rPr>
              <a:t>(</a:t>
            </a:r>
            <a:r>
              <a:rPr lang="it-IT" sz="1800" b="0" i="1" dirty="0">
                <a:solidFill>
                  <a:srgbClr val="FFFFFF"/>
                </a:solidFill>
              </a:rPr>
              <a:t>Curculio </a:t>
            </a:r>
            <a:r>
              <a:rPr lang="it-IT" sz="1800" b="0" i="1" dirty="0" err="1">
                <a:solidFill>
                  <a:srgbClr val="FFFFFF"/>
                </a:solidFill>
              </a:rPr>
              <a:t>nucum</a:t>
            </a:r>
            <a:r>
              <a:rPr lang="it-IT" sz="1800" b="0" dirty="0">
                <a:solidFill>
                  <a:srgbClr val="FFFFFF"/>
                </a:solidFill>
              </a:rPr>
              <a:t>)</a:t>
            </a:r>
          </a:p>
          <a:p>
            <a:pPr algn="just"/>
            <a:endParaRPr lang="it-IT" sz="18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1800" b="0" dirty="0" smtClean="0">
                <a:solidFill>
                  <a:srgbClr val="FFFFFF"/>
                </a:solidFill>
              </a:rPr>
              <a:t>Campionamento</a:t>
            </a:r>
            <a:r>
              <a:rPr lang="it-IT" sz="1800" b="0" dirty="0">
                <a:solidFill>
                  <a:srgbClr val="FFFFFF"/>
                </a:solidFill>
              </a:rPr>
              <a:t>: da maggio a luglio scuotere </a:t>
            </a:r>
            <a:r>
              <a:rPr lang="it-IT" sz="1800" b="0" dirty="0" smtClean="0">
                <a:solidFill>
                  <a:srgbClr val="FFFFFF"/>
                </a:solidFill>
              </a:rPr>
              <a:t>le piante </a:t>
            </a:r>
            <a:r>
              <a:rPr lang="it-IT" sz="1800" b="0" dirty="0">
                <a:solidFill>
                  <a:srgbClr val="FFFFFF"/>
                </a:solidFill>
              </a:rPr>
              <a:t>al mattino, affinché gli adulti cadano su </a:t>
            </a:r>
            <a:r>
              <a:rPr lang="it-IT" sz="1800" b="0" dirty="0" smtClean="0">
                <a:solidFill>
                  <a:srgbClr val="FFFFFF"/>
                </a:solidFill>
              </a:rPr>
              <a:t>un telone </a:t>
            </a:r>
            <a:r>
              <a:rPr lang="it-IT" sz="1800" b="0" dirty="0">
                <a:solidFill>
                  <a:srgbClr val="FFFFFF"/>
                </a:solidFill>
              </a:rPr>
              <a:t>posto preventivamente al di sotto </a:t>
            </a:r>
            <a:r>
              <a:rPr lang="it-IT" sz="1800" b="0" dirty="0" smtClean="0">
                <a:solidFill>
                  <a:srgbClr val="FFFFFF"/>
                </a:solidFill>
              </a:rPr>
              <a:t>della chioma</a:t>
            </a:r>
            <a:r>
              <a:rPr lang="it-IT" sz="1800" b="0" dirty="0">
                <a:solidFill>
                  <a:srgbClr val="FFFFFF"/>
                </a:solidFill>
              </a:rPr>
              <a:t>. Tale operazione viene fatta sul 10</a:t>
            </a:r>
            <a:r>
              <a:rPr lang="it-IT" sz="1800" b="0" dirty="0" smtClean="0">
                <a:solidFill>
                  <a:srgbClr val="FFFFFF"/>
                </a:solidFill>
              </a:rPr>
              <a:t>% delle </a:t>
            </a:r>
            <a:r>
              <a:rPr lang="it-IT" sz="1800" b="0" dirty="0">
                <a:solidFill>
                  <a:srgbClr val="FFFFFF"/>
                </a:solidFill>
              </a:rPr>
              <a:t>piante presenti nel noccioleto.</a:t>
            </a:r>
          </a:p>
          <a:p>
            <a:pPr algn="just"/>
            <a:endParaRPr lang="it-IT" sz="18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1800" b="0" dirty="0" smtClean="0">
                <a:solidFill>
                  <a:srgbClr val="FFFFFF"/>
                </a:solidFill>
              </a:rPr>
              <a:t>Chimico</a:t>
            </a:r>
            <a:r>
              <a:rPr lang="it-IT" sz="1800" b="0" dirty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sz="1800" b="0" dirty="0">
                <a:solidFill>
                  <a:srgbClr val="FFFFFF"/>
                </a:solidFill>
              </a:rPr>
              <a:t>soglia di intervento: 2-3- individui per pianta.</a:t>
            </a:r>
          </a:p>
          <a:p>
            <a:pPr algn="just"/>
            <a:r>
              <a:rPr lang="it-IT" sz="1800" b="0" i="1" dirty="0" err="1">
                <a:solidFill>
                  <a:srgbClr val="FFFFFF"/>
                </a:solidFill>
              </a:rPr>
              <a:t>Beauveria</a:t>
            </a:r>
            <a:r>
              <a:rPr lang="it-IT" sz="1800" b="0" i="1" dirty="0">
                <a:solidFill>
                  <a:srgbClr val="FFFFFF"/>
                </a:solidFill>
              </a:rPr>
              <a:t> </a:t>
            </a:r>
            <a:r>
              <a:rPr lang="it-IT" sz="1800" b="0" i="1" dirty="0" err="1" smtClean="0">
                <a:solidFill>
                  <a:srgbClr val="FFFFFF"/>
                </a:solidFill>
              </a:rPr>
              <a:t>bassiana</a:t>
            </a:r>
            <a:r>
              <a:rPr lang="it-IT" sz="1800" b="0" i="1" dirty="0" smtClean="0">
                <a:solidFill>
                  <a:srgbClr val="FFFFFF"/>
                </a:solidFill>
              </a:rPr>
              <a:t>, Nematodi </a:t>
            </a:r>
            <a:r>
              <a:rPr lang="it-IT" sz="1800" b="0" i="1" dirty="0" err="1" smtClean="0">
                <a:solidFill>
                  <a:srgbClr val="FFFFFF"/>
                </a:solidFill>
              </a:rPr>
              <a:t>entomopatogeni</a:t>
            </a:r>
            <a:endParaRPr lang="it-IT" sz="1800" b="0" i="1" dirty="0">
              <a:solidFill>
                <a:srgbClr val="FFFFFF"/>
              </a:solidFill>
            </a:endParaRPr>
          </a:p>
          <a:p>
            <a:pPr algn="just"/>
            <a:r>
              <a:rPr lang="it-IT" sz="1800" b="0" dirty="0" err="1">
                <a:solidFill>
                  <a:srgbClr val="FFFFFF"/>
                </a:solidFill>
              </a:rPr>
              <a:t>Etofenprox</a:t>
            </a:r>
            <a:r>
              <a:rPr lang="it-IT" sz="1800" b="0" dirty="0">
                <a:solidFill>
                  <a:srgbClr val="FFFFFF"/>
                </a:solidFill>
              </a:rPr>
              <a:t> (1) (2)</a:t>
            </a:r>
          </a:p>
          <a:p>
            <a:pPr algn="just"/>
            <a:r>
              <a:rPr lang="it-IT" sz="1800" dirty="0" err="1">
                <a:solidFill>
                  <a:srgbClr val="99FF33"/>
                </a:solidFill>
              </a:rPr>
              <a:t>Deltametrina</a:t>
            </a:r>
            <a:r>
              <a:rPr lang="it-IT" sz="1800" dirty="0">
                <a:solidFill>
                  <a:srgbClr val="99FF33"/>
                </a:solidFill>
              </a:rPr>
              <a:t> </a:t>
            </a:r>
            <a:r>
              <a:rPr lang="it-IT" sz="1800" b="0" dirty="0">
                <a:solidFill>
                  <a:srgbClr val="FFFFFF"/>
                </a:solidFill>
              </a:rPr>
              <a:t>(1) (5)</a:t>
            </a:r>
          </a:p>
          <a:p>
            <a:pPr algn="just"/>
            <a:r>
              <a:rPr lang="it-IT" sz="1800" b="0" dirty="0" err="1">
                <a:solidFill>
                  <a:srgbClr val="FFFFFF"/>
                </a:solidFill>
              </a:rPr>
              <a:t>Indoxacarb</a:t>
            </a:r>
            <a:r>
              <a:rPr lang="it-IT" sz="1800" b="0" dirty="0">
                <a:solidFill>
                  <a:srgbClr val="FFFFFF"/>
                </a:solidFill>
              </a:rPr>
              <a:t> (3)</a:t>
            </a:r>
          </a:p>
          <a:p>
            <a:pPr algn="just"/>
            <a:r>
              <a:rPr lang="it-IT" sz="1800" b="0" dirty="0" err="1">
                <a:solidFill>
                  <a:srgbClr val="FFFFFF"/>
                </a:solidFill>
              </a:rPr>
              <a:t>Clorantraniliprole</a:t>
            </a:r>
            <a:r>
              <a:rPr lang="it-IT" sz="1800" b="0" dirty="0">
                <a:solidFill>
                  <a:srgbClr val="FFFFFF"/>
                </a:solidFill>
              </a:rPr>
              <a:t> (4)</a:t>
            </a:r>
          </a:p>
          <a:p>
            <a:pPr algn="just"/>
            <a:endParaRPr lang="it-IT" sz="18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1600" b="0" dirty="0" smtClean="0">
                <a:solidFill>
                  <a:srgbClr val="FFFFFF"/>
                </a:solidFill>
              </a:rPr>
              <a:t>(</a:t>
            </a:r>
            <a:r>
              <a:rPr lang="it-IT" sz="1600" b="0" dirty="0">
                <a:solidFill>
                  <a:srgbClr val="FFFFFF"/>
                </a:solidFill>
              </a:rPr>
              <a:t>1</a:t>
            </a:r>
            <a:r>
              <a:rPr lang="it-IT" sz="1600" b="0" dirty="0" smtClean="0">
                <a:solidFill>
                  <a:srgbClr val="FFFFFF"/>
                </a:solidFill>
              </a:rPr>
              <a:t>) Tra </a:t>
            </a:r>
            <a:r>
              <a:rPr lang="it-IT" sz="1600" b="0" dirty="0">
                <a:solidFill>
                  <a:srgbClr val="FFFFFF"/>
                </a:solidFill>
              </a:rPr>
              <a:t>piretroidi ed </a:t>
            </a:r>
            <a:r>
              <a:rPr lang="it-IT" sz="1600" b="0" dirty="0" err="1">
                <a:solidFill>
                  <a:srgbClr val="FFFFFF"/>
                </a:solidFill>
              </a:rPr>
              <a:t>etofenprox</a:t>
            </a:r>
            <a:r>
              <a:rPr lang="it-IT" sz="1600" b="0" dirty="0">
                <a:solidFill>
                  <a:srgbClr val="FFFFFF"/>
                </a:solidFill>
              </a:rPr>
              <a:t> non più di </a:t>
            </a:r>
            <a:r>
              <a:rPr lang="it-IT" sz="1600" b="0" dirty="0" smtClean="0">
                <a:solidFill>
                  <a:srgbClr val="FFFFFF"/>
                </a:solidFill>
              </a:rPr>
              <a:t>3 trattamenti </a:t>
            </a:r>
            <a:r>
              <a:rPr lang="it-IT" sz="1600" b="0" dirty="0">
                <a:solidFill>
                  <a:srgbClr val="FFFFFF"/>
                </a:solidFill>
              </a:rPr>
              <a:t>all'anno </a:t>
            </a:r>
            <a:r>
              <a:rPr lang="it-IT" sz="1600" b="0" dirty="0" smtClean="0">
                <a:solidFill>
                  <a:srgbClr val="FFFFFF"/>
                </a:solidFill>
              </a:rPr>
              <a:t>indipendentemente dall'avversità</a:t>
            </a:r>
            <a:r>
              <a:rPr lang="it-IT" sz="1600" b="0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it-IT" sz="1600" b="0" dirty="0">
                <a:solidFill>
                  <a:srgbClr val="FFFFFF"/>
                </a:solidFill>
              </a:rPr>
              <a:t>(2</a:t>
            </a:r>
            <a:r>
              <a:rPr lang="it-IT" sz="1600" b="0" dirty="0" smtClean="0">
                <a:solidFill>
                  <a:srgbClr val="FFFFFF"/>
                </a:solidFill>
              </a:rPr>
              <a:t>) Al </a:t>
            </a:r>
            <a:r>
              <a:rPr lang="it-IT" sz="1600" b="0" dirty="0">
                <a:solidFill>
                  <a:srgbClr val="FFFFFF"/>
                </a:solidFill>
              </a:rPr>
              <a:t>massimo 2 interventi all'anno.</a:t>
            </a:r>
          </a:p>
          <a:p>
            <a:pPr algn="just"/>
            <a:r>
              <a:rPr lang="it-IT" sz="1600" b="0" dirty="0">
                <a:solidFill>
                  <a:srgbClr val="FFFFFF"/>
                </a:solidFill>
              </a:rPr>
              <a:t>(3)Al massimo 1 intervento </a:t>
            </a:r>
            <a:r>
              <a:rPr lang="it-IT" sz="1600" b="0" dirty="0" smtClean="0">
                <a:solidFill>
                  <a:srgbClr val="FFFFFF"/>
                </a:solidFill>
              </a:rPr>
              <a:t>annuo indipendentemente </a:t>
            </a:r>
            <a:r>
              <a:rPr lang="it-IT" sz="1600" b="0" dirty="0">
                <a:solidFill>
                  <a:srgbClr val="FFFFFF"/>
                </a:solidFill>
              </a:rPr>
              <a:t>dall’avversità.</a:t>
            </a:r>
          </a:p>
          <a:p>
            <a:pPr algn="just"/>
            <a:r>
              <a:rPr lang="it-IT" sz="1600" b="0" dirty="0">
                <a:solidFill>
                  <a:srgbClr val="FFFFFF"/>
                </a:solidFill>
              </a:rPr>
              <a:t>(4</a:t>
            </a:r>
            <a:r>
              <a:rPr lang="it-IT" sz="1600" b="0" dirty="0" smtClean="0">
                <a:solidFill>
                  <a:srgbClr val="FFFFFF"/>
                </a:solidFill>
              </a:rPr>
              <a:t>) Al </a:t>
            </a:r>
            <a:r>
              <a:rPr lang="it-IT" sz="1600" b="0" dirty="0">
                <a:solidFill>
                  <a:srgbClr val="FFFFFF"/>
                </a:solidFill>
              </a:rPr>
              <a:t>massimo 2 interventi all'anno.</a:t>
            </a:r>
          </a:p>
          <a:p>
            <a:pPr algn="just"/>
            <a:r>
              <a:rPr lang="it-IT" sz="1600" b="0" dirty="0">
                <a:solidFill>
                  <a:srgbClr val="FFFFFF"/>
                </a:solidFill>
              </a:rPr>
              <a:t>(5</a:t>
            </a:r>
            <a:r>
              <a:rPr lang="it-IT" sz="1600" b="0" dirty="0" smtClean="0">
                <a:solidFill>
                  <a:srgbClr val="FFFFFF"/>
                </a:solidFill>
              </a:rPr>
              <a:t>) Al </a:t>
            </a:r>
            <a:r>
              <a:rPr lang="it-IT" sz="1600" b="0" dirty="0">
                <a:solidFill>
                  <a:srgbClr val="FFFFFF"/>
                </a:solidFill>
              </a:rPr>
              <a:t>massimo 2 interventi all'anno.</a:t>
            </a:r>
            <a:endParaRPr lang="it-IT" sz="16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60648"/>
            <a:ext cx="3695726" cy="22667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984549"/>
            <a:ext cx="3672408" cy="35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2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16632"/>
            <a:ext cx="51845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0" dirty="0" err="1" smtClean="0">
                <a:solidFill>
                  <a:schemeClr val="bg1"/>
                </a:solidFill>
              </a:rPr>
              <a:t>Aplidia</a:t>
            </a:r>
            <a:r>
              <a:rPr lang="it-IT" sz="2000" b="0" dirty="0" smtClean="0">
                <a:solidFill>
                  <a:schemeClr val="bg1"/>
                </a:solidFill>
              </a:rPr>
              <a:t> (</a:t>
            </a:r>
            <a:r>
              <a:rPr lang="it-IT" sz="2000" b="0" i="1" dirty="0" err="1">
                <a:solidFill>
                  <a:schemeClr val="bg1"/>
                </a:solidFill>
              </a:rPr>
              <a:t>Haplidia</a:t>
            </a:r>
            <a:r>
              <a:rPr lang="it-IT" sz="2000" b="0" i="1" dirty="0">
                <a:solidFill>
                  <a:schemeClr val="bg1"/>
                </a:solidFill>
              </a:rPr>
              <a:t> etrusca</a:t>
            </a:r>
            <a:r>
              <a:rPr lang="it-IT" sz="2000" b="0" dirty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it-IT" sz="2000" b="0" dirty="0" smtClean="0">
                <a:solidFill>
                  <a:schemeClr val="bg1"/>
                </a:solidFill>
              </a:rPr>
              <a:t>Anomala (</a:t>
            </a:r>
            <a:r>
              <a:rPr lang="it-IT" sz="2000" b="0" i="1" dirty="0">
                <a:solidFill>
                  <a:schemeClr val="bg1"/>
                </a:solidFill>
              </a:rPr>
              <a:t>Anomala </a:t>
            </a:r>
            <a:r>
              <a:rPr lang="it-IT" sz="2000" b="0" i="1" dirty="0" err="1">
                <a:solidFill>
                  <a:schemeClr val="bg1"/>
                </a:solidFill>
              </a:rPr>
              <a:t>juni</a:t>
            </a:r>
            <a:r>
              <a:rPr lang="it-IT" sz="2000" b="0" dirty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it-IT" sz="2000" b="0" dirty="0" smtClean="0">
                <a:solidFill>
                  <a:schemeClr val="bg1"/>
                </a:solidFill>
              </a:rPr>
              <a:t>Maggiolino (</a:t>
            </a:r>
            <a:r>
              <a:rPr lang="it-IT" sz="2000" b="0" i="1" dirty="0" err="1">
                <a:solidFill>
                  <a:schemeClr val="bg1"/>
                </a:solidFill>
              </a:rPr>
              <a:t>Melolontha</a:t>
            </a:r>
            <a:r>
              <a:rPr lang="it-IT" sz="2000" b="0" dirty="0">
                <a:solidFill>
                  <a:schemeClr val="bg1"/>
                </a:solidFill>
              </a:rPr>
              <a:t> spp.)</a:t>
            </a:r>
          </a:p>
          <a:p>
            <a:pPr algn="just"/>
            <a:endParaRPr lang="it-IT" sz="2000" b="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b="0" dirty="0" smtClean="0">
                <a:solidFill>
                  <a:schemeClr val="bg1"/>
                </a:solidFill>
              </a:rPr>
              <a:t>Agronomico</a:t>
            </a:r>
            <a:r>
              <a:rPr lang="it-IT" sz="2000" b="0" dirty="0">
                <a:solidFill>
                  <a:schemeClr val="bg1"/>
                </a:solidFill>
              </a:rPr>
              <a:t>: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Seminare erbai autunno-vernini per indurre le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larve ad alimentarsi di altre piante.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Campionamento: alla ripresa vegetativa, sul 5%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delle piante, effettuare sondaggi nella rizosfera.</a:t>
            </a:r>
          </a:p>
          <a:p>
            <a:pPr algn="just"/>
            <a:endParaRPr lang="it-IT" sz="2000" b="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b="0" dirty="0" smtClean="0">
                <a:solidFill>
                  <a:schemeClr val="bg1"/>
                </a:solidFill>
              </a:rPr>
              <a:t>Chimico</a:t>
            </a:r>
            <a:r>
              <a:rPr lang="it-IT" sz="2000" b="0" dirty="0">
                <a:solidFill>
                  <a:schemeClr val="bg1"/>
                </a:solidFill>
              </a:rPr>
              <a:t>: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soglia di intervento: due larve per pianta;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Nei noccioleti in cui è stato riscontrato </a:t>
            </a:r>
            <a:r>
              <a:rPr lang="it-IT" sz="2000" b="0" dirty="0" smtClean="0">
                <a:solidFill>
                  <a:schemeClr val="bg1"/>
                </a:solidFill>
              </a:rPr>
              <a:t>il superamento </a:t>
            </a:r>
            <a:r>
              <a:rPr lang="it-IT" sz="2000" b="0" dirty="0">
                <a:solidFill>
                  <a:schemeClr val="bg1"/>
                </a:solidFill>
              </a:rPr>
              <a:t>della soglia di intervento trattare tra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la fase di post-allegagione ed ingrossamento dei</a:t>
            </a:r>
          </a:p>
          <a:p>
            <a:pPr algn="just"/>
            <a:r>
              <a:rPr lang="it-IT" sz="2000" b="0" dirty="0">
                <a:solidFill>
                  <a:schemeClr val="bg1"/>
                </a:solidFill>
              </a:rPr>
              <a:t>frutti.</a:t>
            </a:r>
          </a:p>
          <a:p>
            <a:pPr algn="just"/>
            <a:endParaRPr lang="it-IT" sz="2000" b="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b="0" dirty="0" err="1" smtClean="0">
                <a:solidFill>
                  <a:schemeClr val="bg1"/>
                </a:solidFill>
              </a:rPr>
              <a:t>Lambdacialotrina</a:t>
            </a:r>
            <a:r>
              <a:rPr lang="it-IT" sz="2000" b="0" dirty="0" smtClean="0">
                <a:solidFill>
                  <a:schemeClr val="bg1"/>
                </a:solidFill>
              </a:rPr>
              <a:t> </a:t>
            </a:r>
            <a:r>
              <a:rPr lang="it-IT" sz="2000" b="0" dirty="0">
                <a:solidFill>
                  <a:schemeClr val="bg1"/>
                </a:solidFill>
              </a:rPr>
              <a:t>(1)</a:t>
            </a:r>
          </a:p>
          <a:p>
            <a:pPr algn="just"/>
            <a:endParaRPr lang="it-IT" sz="2000" b="0" dirty="0" smtClean="0">
              <a:solidFill>
                <a:schemeClr val="bg1"/>
              </a:solidFill>
            </a:endParaRPr>
          </a:p>
          <a:p>
            <a:pPr algn="just"/>
            <a:r>
              <a:rPr lang="it-IT" sz="2000" b="0" dirty="0" smtClean="0">
                <a:solidFill>
                  <a:schemeClr val="bg1"/>
                </a:solidFill>
              </a:rPr>
              <a:t>(</a:t>
            </a:r>
            <a:r>
              <a:rPr lang="it-IT" sz="2000" b="0" dirty="0">
                <a:solidFill>
                  <a:schemeClr val="bg1"/>
                </a:solidFill>
              </a:rPr>
              <a:t>1</a:t>
            </a:r>
            <a:r>
              <a:rPr lang="it-IT" sz="2000" b="0" dirty="0" smtClean="0">
                <a:solidFill>
                  <a:schemeClr val="bg1"/>
                </a:solidFill>
              </a:rPr>
              <a:t>) Tra </a:t>
            </a:r>
            <a:r>
              <a:rPr lang="it-IT" sz="2000" b="0" dirty="0">
                <a:solidFill>
                  <a:schemeClr val="bg1"/>
                </a:solidFill>
              </a:rPr>
              <a:t>piretroidi ed </a:t>
            </a:r>
            <a:r>
              <a:rPr lang="it-IT" sz="2000" b="0" dirty="0" err="1">
                <a:solidFill>
                  <a:schemeClr val="bg1"/>
                </a:solidFill>
              </a:rPr>
              <a:t>etofenprox</a:t>
            </a:r>
            <a:r>
              <a:rPr lang="it-IT" sz="2000" b="0" dirty="0">
                <a:solidFill>
                  <a:schemeClr val="bg1"/>
                </a:solidFill>
              </a:rPr>
              <a:t> non più di </a:t>
            </a:r>
            <a:r>
              <a:rPr lang="it-IT" sz="2000" b="0" dirty="0" smtClean="0">
                <a:solidFill>
                  <a:schemeClr val="bg1"/>
                </a:solidFill>
              </a:rPr>
              <a:t>3 trattamenti </a:t>
            </a:r>
            <a:r>
              <a:rPr lang="it-IT" sz="2000" b="0" dirty="0">
                <a:solidFill>
                  <a:schemeClr val="bg1"/>
                </a:solidFill>
              </a:rPr>
              <a:t>all'anno </a:t>
            </a:r>
            <a:r>
              <a:rPr lang="it-IT" sz="2000" b="0" dirty="0" smtClean="0">
                <a:solidFill>
                  <a:schemeClr val="bg1"/>
                </a:solidFill>
              </a:rPr>
              <a:t>indipendentemente dall'avversità</a:t>
            </a:r>
            <a:r>
              <a:rPr lang="it-IT" sz="2000" b="0" dirty="0">
                <a:solidFill>
                  <a:schemeClr val="bg1"/>
                </a:solidFill>
              </a:rPr>
              <a:t>.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429968"/>
            <a:ext cx="3517900" cy="2311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88640"/>
            <a:ext cx="3528392" cy="17359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916832"/>
            <a:ext cx="352839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7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2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Cimici </a:t>
            </a:r>
            <a:r>
              <a:rPr lang="it-IT" sz="2000" b="0" dirty="0">
                <a:solidFill>
                  <a:srgbClr val="FFFFFF"/>
                </a:solidFill>
              </a:rPr>
              <a:t>nocciolaie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(</a:t>
            </a:r>
            <a:r>
              <a:rPr lang="it-IT" sz="2000" b="0" i="1" dirty="0" err="1">
                <a:solidFill>
                  <a:srgbClr val="FFFFFF"/>
                </a:solidFill>
              </a:rPr>
              <a:t>Gonocerus</a:t>
            </a:r>
            <a:r>
              <a:rPr lang="it-IT" sz="2000" b="0" i="1" dirty="0">
                <a:solidFill>
                  <a:srgbClr val="FFFFFF"/>
                </a:solidFill>
              </a:rPr>
              <a:t> </a:t>
            </a:r>
            <a:r>
              <a:rPr lang="it-IT" sz="2000" b="0" i="1" dirty="0" err="1">
                <a:solidFill>
                  <a:srgbClr val="FFFFFF"/>
                </a:solidFill>
              </a:rPr>
              <a:t>acuteangulatus</a:t>
            </a:r>
            <a:r>
              <a:rPr lang="it-IT" sz="2000" b="0" i="1" dirty="0">
                <a:solidFill>
                  <a:srgbClr val="FFFFFF"/>
                </a:solidFill>
              </a:rPr>
              <a:t>, </a:t>
            </a:r>
            <a:r>
              <a:rPr lang="it-IT" sz="2000" b="0" i="1" dirty="0" err="1" smtClean="0">
                <a:solidFill>
                  <a:srgbClr val="FFFFFF"/>
                </a:solidFill>
              </a:rPr>
              <a:t>Nezara</a:t>
            </a:r>
            <a:r>
              <a:rPr lang="it-IT" sz="2000" b="0" i="1" dirty="0" smtClean="0">
                <a:solidFill>
                  <a:srgbClr val="FFFFFF"/>
                </a:solidFill>
              </a:rPr>
              <a:t> </a:t>
            </a:r>
            <a:r>
              <a:rPr lang="it-IT" sz="2000" b="0" i="1" dirty="0" err="1" smtClean="0">
                <a:solidFill>
                  <a:srgbClr val="FFFFFF"/>
                </a:solidFill>
              </a:rPr>
              <a:t>viridula</a:t>
            </a:r>
            <a:r>
              <a:rPr lang="it-IT" sz="2000" b="0" i="1" dirty="0" smtClean="0">
                <a:solidFill>
                  <a:srgbClr val="FFFFFF"/>
                </a:solidFill>
              </a:rPr>
              <a:t> </a:t>
            </a:r>
            <a:r>
              <a:rPr lang="it-IT" sz="2000" b="0" i="1" dirty="0">
                <a:solidFill>
                  <a:srgbClr val="FFFFFF"/>
                </a:solidFill>
              </a:rPr>
              <a:t>e </a:t>
            </a:r>
            <a:r>
              <a:rPr lang="it-IT" sz="2000" b="0" i="1" dirty="0" err="1">
                <a:solidFill>
                  <a:srgbClr val="FFFFFF"/>
                </a:solidFill>
              </a:rPr>
              <a:t>Palomena</a:t>
            </a:r>
            <a:r>
              <a:rPr lang="it-IT" sz="2000" b="0" i="1" dirty="0">
                <a:solidFill>
                  <a:srgbClr val="FFFFFF"/>
                </a:solidFill>
              </a:rPr>
              <a:t> prasina</a:t>
            </a:r>
            <a:r>
              <a:rPr lang="it-IT" sz="2000" b="0" dirty="0">
                <a:solidFill>
                  <a:srgbClr val="FFFFFF"/>
                </a:solidFill>
              </a:rPr>
              <a:t>)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Agronomico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Evitare le consociazioni e la vicinanza di </a:t>
            </a:r>
            <a:r>
              <a:rPr lang="it-IT" sz="2000" b="0" dirty="0" smtClean="0">
                <a:solidFill>
                  <a:srgbClr val="FFFFFF"/>
                </a:solidFill>
              </a:rPr>
              <a:t>zone incolte </a:t>
            </a:r>
            <a:r>
              <a:rPr lang="it-IT" sz="2000" b="0" dirty="0">
                <a:solidFill>
                  <a:srgbClr val="FFFFFF"/>
                </a:solidFill>
              </a:rPr>
              <a:t>in prossimità del noccioleto.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Campionamento</a:t>
            </a:r>
            <a:r>
              <a:rPr lang="it-IT" sz="2000" b="0" dirty="0">
                <a:solidFill>
                  <a:srgbClr val="FFFFFF"/>
                </a:solidFill>
              </a:rPr>
              <a:t>: si effettua come descritto per </a:t>
            </a:r>
            <a:r>
              <a:rPr lang="it-IT" sz="2000" b="0" dirty="0" smtClean="0">
                <a:solidFill>
                  <a:srgbClr val="FFFFFF"/>
                </a:solidFill>
              </a:rPr>
              <a:t>il Balanino</a:t>
            </a:r>
            <a:r>
              <a:rPr lang="it-IT" sz="2000" b="0" dirty="0">
                <a:solidFill>
                  <a:srgbClr val="FFFFFF"/>
                </a:solidFill>
              </a:rPr>
              <a:t>.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Chimico</a:t>
            </a:r>
            <a:r>
              <a:rPr lang="it-IT" sz="2000" b="0" dirty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soglia di intervento: 2 individui per pianta.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b="0" dirty="0" smtClean="0">
                <a:solidFill>
                  <a:srgbClr val="FFFFFF"/>
                </a:solidFill>
              </a:rPr>
              <a:t>Piretrine </a:t>
            </a:r>
            <a:r>
              <a:rPr lang="it-IT" sz="2000" b="0" dirty="0">
                <a:solidFill>
                  <a:srgbClr val="FFFFFF"/>
                </a:solidFill>
              </a:rPr>
              <a:t>pure</a:t>
            </a:r>
          </a:p>
          <a:p>
            <a:pPr algn="just"/>
            <a:r>
              <a:rPr lang="it-IT" sz="2000" b="0" dirty="0" err="1">
                <a:solidFill>
                  <a:srgbClr val="FFFFFF"/>
                </a:solidFill>
              </a:rPr>
              <a:t>Etofenprox</a:t>
            </a:r>
            <a:r>
              <a:rPr lang="it-IT" sz="2000" b="0" dirty="0">
                <a:solidFill>
                  <a:srgbClr val="FFFFFF"/>
                </a:solidFill>
              </a:rPr>
              <a:t> (1) (2)</a:t>
            </a:r>
          </a:p>
          <a:p>
            <a:pPr algn="just"/>
            <a:r>
              <a:rPr lang="it-IT" sz="2000" b="0" dirty="0" err="1">
                <a:solidFill>
                  <a:srgbClr val="FFFFFF"/>
                </a:solidFill>
              </a:rPr>
              <a:t>Lambdacialotrina</a:t>
            </a:r>
            <a:r>
              <a:rPr lang="it-IT" sz="2000" b="0" dirty="0">
                <a:solidFill>
                  <a:srgbClr val="FFFFFF"/>
                </a:solidFill>
              </a:rPr>
              <a:t> (1)</a:t>
            </a:r>
          </a:p>
          <a:p>
            <a:pPr algn="just"/>
            <a:r>
              <a:rPr lang="it-IT" sz="2000" b="0" dirty="0" err="1">
                <a:solidFill>
                  <a:srgbClr val="FFFFFF"/>
                </a:solidFill>
              </a:rPr>
              <a:t>Indoxacarb</a:t>
            </a:r>
            <a:r>
              <a:rPr lang="it-IT" sz="2000" b="0" dirty="0">
                <a:solidFill>
                  <a:srgbClr val="FFFFFF"/>
                </a:solidFill>
              </a:rPr>
              <a:t> (3</a:t>
            </a:r>
            <a:r>
              <a:rPr lang="it-IT" sz="2000" b="0" dirty="0" smtClean="0">
                <a:solidFill>
                  <a:srgbClr val="FFFFFF"/>
                </a:solidFill>
              </a:rPr>
              <a:t>)</a:t>
            </a:r>
          </a:p>
          <a:p>
            <a:pPr algn="just"/>
            <a:endParaRPr lang="it-IT" sz="2000" b="0" dirty="0" smtClean="0">
              <a:solidFill>
                <a:srgbClr val="FFFFFF"/>
              </a:solidFill>
            </a:endParaRPr>
          </a:p>
          <a:p>
            <a:pPr algn="just"/>
            <a:endParaRPr lang="it-IT" sz="2000" b="0" dirty="0">
              <a:solidFill>
                <a:srgbClr val="FFFFFF"/>
              </a:solidFill>
            </a:endParaRP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(1</a:t>
            </a:r>
            <a:r>
              <a:rPr lang="it-IT" sz="2000" b="0" dirty="0" smtClean="0">
                <a:solidFill>
                  <a:srgbClr val="FFFFFF"/>
                </a:solidFill>
              </a:rPr>
              <a:t>)Tra </a:t>
            </a:r>
            <a:r>
              <a:rPr lang="it-IT" sz="2000" b="0" dirty="0">
                <a:solidFill>
                  <a:srgbClr val="FFFFFF"/>
                </a:solidFill>
              </a:rPr>
              <a:t>piretroidi ed </a:t>
            </a:r>
            <a:r>
              <a:rPr lang="it-IT" sz="2000" b="0" dirty="0" err="1">
                <a:solidFill>
                  <a:srgbClr val="FFFFFF"/>
                </a:solidFill>
              </a:rPr>
              <a:t>etofenprox</a:t>
            </a:r>
            <a:r>
              <a:rPr lang="it-IT" sz="2000" b="0" dirty="0">
                <a:solidFill>
                  <a:srgbClr val="FFFFFF"/>
                </a:solidFill>
              </a:rPr>
              <a:t> non più </a:t>
            </a:r>
            <a:r>
              <a:rPr lang="it-IT" sz="2000" b="0" dirty="0" smtClean="0">
                <a:solidFill>
                  <a:srgbClr val="FFFFFF"/>
                </a:solidFill>
              </a:rPr>
              <a:t>di 3 </a:t>
            </a:r>
            <a:r>
              <a:rPr lang="it-IT" sz="2000" b="0" dirty="0">
                <a:solidFill>
                  <a:srgbClr val="FFFFFF"/>
                </a:solidFill>
              </a:rPr>
              <a:t>trattamenti all'anno </a:t>
            </a:r>
            <a:r>
              <a:rPr lang="it-IT" sz="2000" b="0" dirty="0" smtClean="0">
                <a:solidFill>
                  <a:srgbClr val="FFFFFF"/>
                </a:solidFill>
              </a:rPr>
              <a:t>indipendentemente dall'avversità</a:t>
            </a:r>
            <a:r>
              <a:rPr lang="it-IT" sz="2000" b="0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(2) Al massimo 2 interventi </a:t>
            </a:r>
            <a:r>
              <a:rPr lang="it-IT" sz="2000" b="0" dirty="0" smtClean="0">
                <a:solidFill>
                  <a:srgbClr val="FFFFFF"/>
                </a:solidFill>
              </a:rPr>
              <a:t>annui indipendentemente </a:t>
            </a:r>
            <a:r>
              <a:rPr lang="it-IT" sz="2000" b="0" dirty="0">
                <a:solidFill>
                  <a:srgbClr val="FFFFFF"/>
                </a:solidFill>
              </a:rPr>
              <a:t>dall’avversità.</a:t>
            </a:r>
          </a:p>
          <a:p>
            <a:pPr algn="just"/>
            <a:r>
              <a:rPr lang="it-IT" sz="2000" b="0" dirty="0">
                <a:solidFill>
                  <a:srgbClr val="FFFFFF"/>
                </a:solidFill>
              </a:rPr>
              <a:t>(3) Al massimo 1 intervento </a:t>
            </a:r>
            <a:r>
              <a:rPr lang="it-IT" sz="2000" b="0" dirty="0" smtClean="0">
                <a:solidFill>
                  <a:srgbClr val="FFFFFF"/>
                </a:solidFill>
              </a:rPr>
              <a:t>all'anno indipendentemente </a:t>
            </a:r>
            <a:r>
              <a:rPr lang="it-IT" sz="2000" b="0" dirty="0">
                <a:solidFill>
                  <a:srgbClr val="FFFFFF"/>
                </a:solidFill>
              </a:rPr>
              <a:t>dall’avversità.</a:t>
            </a:r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83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332656"/>
            <a:ext cx="4464496" cy="747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Afidi</a:t>
            </a:r>
            <a:r>
              <a:rPr lang="it-IT" b="0" dirty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Afide </a:t>
            </a:r>
            <a:r>
              <a:rPr lang="it-IT" b="0" dirty="0">
                <a:solidFill>
                  <a:srgbClr val="FFFFFF"/>
                </a:solidFill>
              </a:rPr>
              <a:t>piccolo </a:t>
            </a:r>
            <a:r>
              <a:rPr lang="it-IT" b="0" dirty="0" err="1" smtClean="0">
                <a:solidFill>
                  <a:srgbClr val="FFFFFF"/>
                </a:solidFill>
              </a:rPr>
              <a:t>cremeo</a:t>
            </a:r>
            <a:endParaRPr lang="it-IT" b="0" dirty="0">
              <a:solidFill>
                <a:srgbClr val="FFFFFF"/>
              </a:solidFill>
            </a:endParaRP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(</a:t>
            </a:r>
            <a:r>
              <a:rPr lang="it-IT" b="0" i="1" dirty="0" err="1">
                <a:solidFill>
                  <a:srgbClr val="FFFFFF"/>
                </a:solidFill>
              </a:rPr>
              <a:t>Myzocallis</a:t>
            </a:r>
            <a:r>
              <a:rPr lang="it-IT" b="0" i="1" dirty="0">
                <a:solidFill>
                  <a:srgbClr val="FFFFFF"/>
                </a:solidFill>
              </a:rPr>
              <a:t> </a:t>
            </a:r>
            <a:r>
              <a:rPr lang="it-IT" b="0" i="1" dirty="0" err="1">
                <a:solidFill>
                  <a:srgbClr val="FFFFFF"/>
                </a:solidFill>
              </a:rPr>
              <a:t>coryli</a:t>
            </a:r>
            <a:r>
              <a:rPr lang="it-IT" b="0" dirty="0">
                <a:solidFill>
                  <a:srgbClr val="FFFFFF"/>
                </a:solidFill>
              </a:rPr>
              <a:t>)</a:t>
            </a:r>
          </a:p>
          <a:p>
            <a:pPr algn="just"/>
            <a:r>
              <a:rPr lang="it-IT" b="0" dirty="0" err="1" smtClean="0">
                <a:solidFill>
                  <a:srgbClr val="FFFFFF"/>
                </a:solidFill>
              </a:rPr>
              <a:t>Afidone</a:t>
            </a:r>
            <a:r>
              <a:rPr lang="it-IT" b="0" dirty="0" smtClean="0">
                <a:solidFill>
                  <a:srgbClr val="FFFFFF"/>
                </a:solidFill>
              </a:rPr>
              <a:t> verde</a:t>
            </a: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(</a:t>
            </a:r>
            <a:r>
              <a:rPr lang="it-IT" b="0" i="1" dirty="0" err="1">
                <a:solidFill>
                  <a:srgbClr val="FFFFFF"/>
                </a:solidFill>
              </a:rPr>
              <a:t>Corylobium</a:t>
            </a:r>
            <a:r>
              <a:rPr lang="it-IT" b="0" i="1" dirty="0">
                <a:solidFill>
                  <a:srgbClr val="FFFFFF"/>
                </a:solidFill>
              </a:rPr>
              <a:t> </a:t>
            </a:r>
            <a:r>
              <a:rPr lang="it-IT" b="0" i="1" dirty="0" err="1">
                <a:solidFill>
                  <a:srgbClr val="FFFFFF"/>
                </a:solidFill>
              </a:rPr>
              <a:t>avellanae</a:t>
            </a:r>
            <a:r>
              <a:rPr lang="it-IT" b="0" dirty="0">
                <a:solidFill>
                  <a:srgbClr val="FFFFFF"/>
                </a:solidFill>
              </a:rPr>
              <a:t>)</a:t>
            </a:r>
          </a:p>
          <a:p>
            <a:pPr algn="just"/>
            <a:endParaRPr lang="it-IT" b="0" dirty="0" smtClean="0">
              <a:solidFill>
                <a:srgbClr val="FFFFFF"/>
              </a:solidFill>
            </a:endParaRP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Campionamento</a:t>
            </a:r>
            <a:r>
              <a:rPr lang="it-IT" b="0" dirty="0">
                <a:solidFill>
                  <a:srgbClr val="FFFFFF"/>
                </a:solidFill>
              </a:rPr>
              <a:t>: esaminare in primavera sul </a:t>
            </a:r>
            <a:r>
              <a:rPr lang="it-IT" b="0" dirty="0" smtClean="0">
                <a:solidFill>
                  <a:srgbClr val="FFFFFF"/>
                </a:solidFill>
              </a:rPr>
              <a:t>10% delle </a:t>
            </a:r>
            <a:r>
              <a:rPr lang="it-IT" b="0" dirty="0">
                <a:solidFill>
                  <a:srgbClr val="FFFFFF"/>
                </a:solidFill>
              </a:rPr>
              <a:t>piante presenti in un ettaro 8 </a:t>
            </a:r>
            <a:r>
              <a:rPr lang="it-IT" b="0" dirty="0" smtClean="0">
                <a:solidFill>
                  <a:srgbClr val="FFFFFF"/>
                </a:solidFill>
              </a:rPr>
              <a:t>germogli per pianta</a:t>
            </a:r>
            <a:r>
              <a:rPr lang="it-IT" b="0" dirty="0">
                <a:solidFill>
                  <a:srgbClr val="FFFFFF"/>
                </a:solidFill>
              </a:rPr>
              <a:t>.</a:t>
            </a:r>
          </a:p>
          <a:p>
            <a:pPr algn="just"/>
            <a:endParaRPr lang="it-IT" b="0" dirty="0" smtClean="0">
              <a:solidFill>
                <a:srgbClr val="FFFFFF"/>
              </a:solidFill>
            </a:endParaRP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Chimico</a:t>
            </a:r>
            <a:r>
              <a:rPr lang="it-IT" b="0" dirty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b="0" dirty="0">
                <a:solidFill>
                  <a:srgbClr val="FFFFFF"/>
                </a:solidFill>
              </a:rPr>
              <a:t>soglia di intervento: 20-30% dei </a:t>
            </a:r>
            <a:r>
              <a:rPr lang="it-IT" b="0" dirty="0" smtClean="0">
                <a:solidFill>
                  <a:srgbClr val="FFFFFF"/>
                </a:solidFill>
              </a:rPr>
              <a:t>germogli infestati</a:t>
            </a:r>
            <a:r>
              <a:rPr lang="it-IT" b="0" dirty="0">
                <a:solidFill>
                  <a:srgbClr val="FFFFFF"/>
                </a:solidFill>
              </a:rPr>
              <a:t>.</a:t>
            </a:r>
          </a:p>
          <a:p>
            <a:pPr algn="just"/>
            <a:endParaRPr lang="it-IT" b="0" dirty="0" smtClean="0">
              <a:solidFill>
                <a:srgbClr val="FFFFFF"/>
              </a:solidFill>
            </a:endParaRP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Piretrine </a:t>
            </a:r>
            <a:r>
              <a:rPr lang="it-IT" b="0" dirty="0">
                <a:solidFill>
                  <a:srgbClr val="FFFFFF"/>
                </a:solidFill>
              </a:rPr>
              <a:t>pure</a:t>
            </a:r>
          </a:p>
          <a:p>
            <a:pPr algn="just"/>
            <a:r>
              <a:rPr lang="it-IT" b="0" dirty="0">
                <a:solidFill>
                  <a:srgbClr val="FFFFFF"/>
                </a:solidFill>
              </a:rPr>
              <a:t>Oli minerali</a:t>
            </a:r>
          </a:p>
          <a:p>
            <a:pPr algn="just"/>
            <a:endParaRPr lang="it-IT" b="0" dirty="0" smtClean="0">
              <a:solidFill>
                <a:srgbClr val="FFFFFF"/>
              </a:solidFill>
            </a:endParaRPr>
          </a:p>
          <a:p>
            <a:pPr algn="just"/>
            <a:r>
              <a:rPr lang="it-IT" b="0" dirty="0" smtClean="0">
                <a:solidFill>
                  <a:srgbClr val="FFFFFF"/>
                </a:solidFill>
              </a:rPr>
              <a:t>Al </a:t>
            </a:r>
            <a:r>
              <a:rPr lang="it-IT" b="0" dirty="0">
                <a:solidFill>
                  <a:srgbClr val="FFFFFF"/>
                </a:solidFill>
              </a:rPr>
              <a:t>massimo 1 trattamento annuo </a:t>
            </a:r>
            <a:r>
              <a:rPr lang="it-IT" b="0" dirty="0" smtClean="0">
                <a:solidFill>
                  <a:srgbClr val="FFFFFF"/>
                </a:solidFill>
              </a:rPr>
              <a:t>contro questi </a:t>
            </a:r>
            <a:r>
              <a:rPr lang="it-IT" b="0" dirty="0">
                <a:solidFill>
                  <a:srgbClr val="FFFFFF"/>
                </a:solidFill>
              </a:rPr>
              <a:t>fitofagi.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077072"/>
            <a:ext cx="3888432" cy="25396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6048" t="5486" r="4789" b="6857"/>
          <a:stretch/>
        </p:blipFill>
        <p:spPr>
          <a:xfrm>
            <a:off x="5004049" y="404665"/>
            <a:ext cx="385729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56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260648"/>
            <a:ext cx="712879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Considerazioni di tipo economico</a:t>
            </a:r>
          </a:p>
          <a:p>
            <a:endParaRPr lang="it-IT" sz="3200" dirty="0">
              <a:solidFill>
                <a:schemeClr val="bg1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 smtClean="0">
                <a:solidFill>
                  <a:schemeClr val="accent6"/>
                </a:solidFill>
              </a:rPr>
              <a:t>Prezzo del prodotto</a:t>
            </a: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</a:rPr>
              <a:t>Costi di produzione</a:t>
            </a:r>
          </a:p>
          <a:p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 smtClean="0">
                <a:solidFill>
                  <a:schemeClr val="accent6"/>
                </a:solidFill>
              </a:rPr>
              <a:t>Mercato di riferimento</a:t>
            </a: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</a:rPr>
              <a:t>Redditività della coltura</a:t>
            </a:r>
          </a:p>
          <a:p>
            <a:pPr algn="ctr"/>
            <a:endParaRPr lang="it-IT" sz="3200" dirty="0">
              <a:solidFill>
                <a:schemeClr val="bg1"/>
              </a:solidFill>
            </a:endParaRPr>
          </a:p>
          <a:p>
            <a:pPr algn="ctr"/>
            <a:r>
              <a:rPr lang="it-IT" sz="3200" dirty="0" smtClean="0">
                <a:solidFill>
                  <a:schemeClr val="accent6"/>
                </a:solidFill>
              </a:rPr>
              <a:t>Costi ambientali ed igienico-sanitari</a:t>
            </a:r>
          </a:p>
        </p:txBody>
      </p:sp>
    </p:spTree>
    <p:extLst>
      <p:ext uri="{BB962C8B-B14F-4D97-AF65-F5344CB8AC3E}">
        <p14:creationId xmlns:p14="http://schemas.microsoft.com/office/powerpoint/2010/main" val="222439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548680"/>
            <a:ext cx="903605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4400" dirty="0" smtClean="0">
                <a:solidFill>
                  <a:schemeClr val="bg1"/>
                </a:solidFill>
                <a:cs typeface="+mn-cs"/>
              </a:rPr>
              <a:t>Grazie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4400" dirty="0" smtClean="0">
                <a:solidFill>
                  <a:schemeClr val="bg1"/>
                </a:solidFill>
                <a:cs typeface="+mn-cs"/>
              </a:rPr>
              <a:t>per la cortese attenzione</a:t>
            </a:r>
          </a:p>
          <a:p>
            <a:pPr algn="just" eaLnBrk="1" hangingPunct="1">
              <a:spcBef>
                <a:spcPct val="50000"/>
              </a:spcBef>
              <a:defRPr/>
            </a:pPr>
            <a:endParaRPr lang="it-IT" sz="3600" dirty="0" smtClean="0">
              <a:solidFill>
                <a:schemeClr val="bg1"/>
              </a:solidFill>
              <a:cs typeface="+mn-cs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it-IT" sz="3600" i="1" dirty="0" smtClean="0">
                <a:solidFill>
                  <a:schemeClr val="bg1"/>
                </a:solidFill>
                <a:cs typeface="+mn-cs"/>
              </a:rPr>
              <a:t>		</a:t>
            </a:r>
            <a:r>
              <a:rPr lang="it-IT" sz="3600" i="1" dirty="0" smtClean="0">
                <a:solidFill>
                  <a:srgbClr val="99FF33"/>
                </a:solidFill>
                <a:cs typeface="+mn-cs"/>
              </a:rPr>
              <a:t>	</a:t>
            </a:r>
            <a:r>
              <a:rPr lang="it-IT" sz="2800" i="1" dirty="0" smtClean="0">
                <a:solidFill>
                  <a:srgbClr val="99FF33"/>
                </a:solidFill>
                <a:cs typeface="+mn-cs"/>
              </a:rPr>
              <a:t>	Antonio De Cristofaro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it-IT" sz="2800" i="1" dirty="0" smtClean="0">
                <a:solidFill>
                  <a:srgbClr val="99FF33"/>
                </a:solidFill>
                <a:cs typeface="+mn-cs"/>
              </a:rPr>
              <a:t>Sonia Petrarca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cs typeface="+mn-cs"/>
              </a:rPr>
              <a:t>Dip. Agricoltura, Ambiente e Alimenti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it-IT" sz="2800" dirty="0" smtClean="0">
                <a:solidFill>
                  <a:schemeClr val="bg1"/>
                </a:solidFill>
                <a:cs typeface="+mn-cs"/>
              </a:rPr>
              <a:t>Università degli Studi del Molise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it-IT" sz="2800" i="1" dirty="0" smtClean="0">
                <a:solidFill>
                  <a:srgbClr val="99FF33"/>
                </a:solidFill>
                <a:cs typeface="+mn-cs"/>
              </a:rPr>
              <a:t>decrist@unimol.it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76" y="260648"/>
            <a:ext cx="4813300" cy="6324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08460" y="1225300"/>
            <a:ext cx="6336705" cy="4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-27067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accent6"/>
                </a:solidFill>
              </a:rPr>
              <a:t>cimiciato</a:t>
            </a:r>
            <a:r>
              <a:rPr lang="it-IT" dirty="0" smtClean="0">
                <a:solidFill>
                  <a:schemeClr val="accent6"/>
                </a:solidFill>
              </a:rPr>
              <a:t>:</a:t>
            </a:r>
            <a:r>
              <a:rPr lang="it-IT" dirty="0" smtClean="0">
                <a:solidFill>
                  <a:schemeClr val="bg1"/>
                </a:solidFill>
              </a:rPr>
              <a:t> quando l'attacco si verifica sul seme, a sviluppo inoltrato. Il danno consiste nella necrosi delle parti punte dall'insetto, con </a:t>
            </a:r>
            <a:r>
              <a:rPr lang="it-IT" dirty="0" smtClean="0">
                <a:solidFill>
                  <a:schemeClr val="accent6"/>
                </a:solidFill>
              </a:rPr>
              <a:t>conseguente cambiamento di colore e di sapore </a:t>
            </a:r>
            <a:r>
              <a:rPr lang="it-IT" dirty="0" smtClean="0">
                <a:solidFill>
                  <a:schemeClr val="bg1"/>
                </a:solidFill>
              </a:rPr>
              <a:t>che diviene amarognolo ed acido.</a:t>
            </a:r>
          </a:p>
          <a:p>
            <a:pPr algn="just"/>
            <a:endParaRPr lang="it-IT" dirty="0" smtClean="0">
              <a:solidFill>
                <a:schemeClr val="bg1"/>
              </a:solidFill>
            </a:endParaRPr>
          </a:p>
          <a:p>
            <a:pPr algn="just"/>
            <a:r>
              <a:rPr lang="it-IT" dirty="0" smtClean="0">
                <a:solidFill>
                  <a:schemeClr val="accent6"/>
                </a:solidFill>
              </a:rPr>
              <a:t>L'attacco del </a:t>
            </a:r>
            <a:r>
              <a:rPr lang="it-IT" i="1" dirty="0" err="1" smtClean="0">
                <a:solidFill>
                  <a:schemeClr val="accent6"/>
                </a:solidFill>
              </a:rPr>
              <a:t>Gonocerus</a:t>
            </a:r>
            <a:r>
              <a:rPr lang="it-IT" dirty="0" smtClean="0">
                <a:solidFill>
                  <a:schemeClr val="accent6"/>
                </a:solidFill>
              </a:rPr>
              <a:t> provoca anche danni indiretti con la trasmissione di un fungo parassita. </a:t>
            </a:r>
            <a:r>
              <a:rPr lang="it-IT" dirty="0" smtClean="0">
                <a:solidFill>
                  <a:schemeClr val="bg1"/>
                </a:solidFill>
              </a:rPr>
              <a:t>Analoghi danni sono provocati da altre cimici, appartenenti alla famiglia dei Pentatomidi, tra cui particolarmente diffusa è </a:t>
            </a:r>
            <a:r>
              <a:rPr lang="it-IT" i="1" dirty="0" err="1" smtClean="0">
                <a:solidFill>
                  <a:schemeClr val="bg1"/>
                </a:solidFill>
              </a:rPr>
              <a:t>Palomena</a:t>
            </a:r>
            <a:r>
              <a:rPr lang="it-IT" i="1" dirty="0" smtClean="0">
                <a:solidFill>
                  <a:schemeClr val="bg1"/>
                </a:solidFill>
              </a:rPr>
              <a:t> prasina</a:t>
            </a:r>
            <a:r>
              <a:rPr lang="it-IT" dirty="0" smtClean="0">
                <a:solidFill>
                  <a:schemeClr val="bg1"/>
                </a:solidFill>
              </a:rPr>
              <a:t>, seguita da </a:t>
            </a:r>
            <a:r>
              <a:rPr lang="it-IT" i="1" dirty="0" err="1" smtClean="0">
                <a:solidFill>
                  <a:schemeClr val="bg1"/>
                </a:solidFill>
              </a:rPr>
              <a:t>Nezara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viridula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i="1" dirty="0" smtClean="0">
                <a:solidFill>
                  <a:schemeClr val="bg1"/>
                </a:solidFill>
              </a:rPr>
              <a:t>Dolycorus </a:t>
            </a:r>
            <a:r>
              <a:rPr lang="it-IT" i="1" dirty="0" err="1" smtClean="0">
                <a:solidFill>
                  <a:schemeClr val="bg1"/>
                </a:solidFill>
              </a:rPr>
              <a:t>baccarum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i="1" dirty="0" smtClean="0">
                <a:solidFill>
                  <a:schemeClr val="bg1"/>
                </a:solidFill>
              </a:rPr>
              <a:t>Rhaphigaster nebulosa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Da ricordare le specie del genere </a:t>
            </a:r>
            <a:r>
              <a:rPr lang="it-IT" i="1" dirty="0" smtClean="0">
                <a:solidFill>
                  <a:schemeClr val="bg1"/>
                </a:solidFill>
              </a:rPr>
              <a:t>Carpocoris</a:t>
            </a:r>
            <a:r>
              <a:rPr lang="it-IT" dirty="0" smtClean="0">
                <a:solidFill>
                  <a:schemeClr val="bg1"/>
                </a:solidFill>
              </a:rPr>
              <a:t>, specialmente </a:t>
            </a:r>
            <a:r>
              <a:rPr lang="it-IT" i="1" dirty="0" smtClean="0">
                <a:solidFill>
                  <a:schemeClr val="bg1"/>
                </a:solidFill>
              </a:rPr>
              <a:t>Carpocoris </a:t>
            </a:r>
            <a:r>
              <a:rPr lang="it-IT" i="1" dirty="0" err="1" smtClean="0">
                <a:solidFill>
                  <a:schemeClr val="bg1"/>
                </a:solidFill>
              </a:rPr>
              <a:t>pudicus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15" y="4497248"/>
            <a:ext cx="325236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9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9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74700"/>
            <a:ext cx="76200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"/>
            <a:ext cx="7620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8911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Office\Modelli\Presentazione vuota.pot</Template>
  <TotalTime>3914</TotalTime>
  <Words>1979</Words>
  <Application>Microsoft Macintosh PowerPoint</Application>
  <PresentationFormat>On-screen Show (4:3)</PresentationFormat>
  <Paragraphs>255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Calibri</vt:lpstr>
      <vt:lpstr>ＭＳ Ｐゴシック</vt:lpstr>
      <vt:lpstr>Times New Roman</vt:lpstr>
      <vt:lpstr>Presentazione vuota</vt:lpstr>
      <vt:lpstr>Avversità entomatiche del nocciolo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CONTROLLO   BIOTECNICO   DEI  FITOFAGI    DELLE   CASTAGNE</dc:title>
  <dc:subject/>
  <dc:creator>Antonio De Cristofaro</dc:creator>
  <cp:keywords/>
  <dc:description/>
  <cp:lastModifiedBy>Utente di Microsoft Office</cp:lastModifiedBy>
  <cp:revision>127</cp:revision>
  <cp:lastPrinted>2002-10-18T15:08:20Z</cp:lastPrinted>
  <dcterms:created xsi:type="dcterms:W3CDTF">2002-10-03T08:29:48Z</dcterms:created>
  <dcterms:modified xsi:type="dcterms:W3CDTF">2017-12-02T05:20:41Z</dcterms:modified>
  <cp:category/>
</cp:coreProperties>
</file>